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  <p:sldMasterId id="2147483733" r:id="rId4"/>
    <p:sldMasterId id="2147483942" r:id="rId5"/>
    <p:sldMasterId id="2147483990" r:id="rId6"/>
    <p:sldMasterId id="2147484002" r:id="rId7"/>
    <p:sldMasterId id="2147484014" r:id="rId8"/>
    <p:sldMasterId id="2147484050" r:id="rId9"/>
    <p:sldMasterId id="2147484110" r:id="rId10"/>
    <p:sldMasterId id="2147484122" r:id="rId11"/>
    <p:sldMasterId id="2147484206" r:id="rId12"/>
    <p:sldMasterId id="2147484242" r:id="rId13"/>
    <p:sldMasterId id="2147484279" r:id="rId14"/>
    <p:sldMasterId id="2147484522" r:id="rId15"/>
    <p:sldMasterId id="2147484546" r:id="rId16"/>
    <p:sldMasterId id="2147484570" r:id="rId17"/>
    <p:sldMasterId id="2147484582" r:id="rId18"/>
    <p:sldMasterId id="2147484583" r:id="rId19"/>
    <p:sldMasterId id="2147484584" r:id="rId20"/>
    <p:sldMasterId id="2147484585" r:id="rId21"/>
  </p:sldMasterIdLst>
  <p:notesMasterIdLst>
    <p:notesMasterId r:id="rId73"/>
  </p:notesMasterIdLst>
  <p:handoutMasterIdLst>
    <p:handoutMasterId r:id="rId74"/>
  </p:handoutMasterIdLst>
  <p:sldIdLst>
    <p:sldId id="776" r:id="rId22"/>
    <p:sldId id="1038" r:id="rId23"/>
    <p:sldId id="1036" r:id="rId24"/>
    <p:sldId id="1037" r:id="rId25"/>
    <p:sldId id="832" r:id="rId26"/>
    <p:sldId id="836" r:id="rId27"/>
    <p:sldId id="1042" r:id="rId28"/>
    <p:sldId id="888" r:id="rId29"/>
    <p:sldId id="1040" r:id="rId30"/>
    <p:sldId id="1043" r:id="rId31"/>
    <p:sldId id="896" r:id="rId32"/>
    <p:sldId id="1041" r:id="rId33"/>
    <p:sldId id="1026" r:id="rId34"/>
    <p:sldId id="903" r:id="rId35"/>
    <p:sldId id="897" r:id="rId36"/>
    <p:sldId id="898" r:id="rId37"/>
    <p:sldId id="929" r:id="rId38"/>
    <p:sldId id="930" r:id="rId39"/>
    <p:sldId id="932" r:id="rId40"/>
    <p:sldId id="1008" r:id="rId41"/>
    <p:sldId id="1025" r:id="rId42"/>
    <p:sldId id="1029" r:id="rId43"/>
    <p:sldId id="1011" r:id="rId44"/>
    <p:sldId id="1039" r:id="rId45"/>
    <p:sldId id="904" r:id="rId46"/>
    <p:sldId id="905" r:id="rId47"/>
    <p:sldId id="1044" r:id="rId48"/>
    <p:sldId id="906" r:id="rId49"/>
    <p:sldId id="907" r:id="rId50"/>
    <p:sldId id="908" r:id="rId51"/>
    <p:sldId id="1014" r:id="rId52"/>
    <p:sldId id="909" r:id="rId53"/>
    <p:sldId id="1030" r:id="rId54"/>
    <p:sldId id="1019" r:id="rId55"/>
    <p:sldId id="911" r:id="rId56"/>
    <p:sldId id="912" r:id="rId57"/>
    <p:sldId id="1032" r:id="rId58"/>
    <p:sldId id="923" r:id="rId59"/>
    <p:sldId id="914" r:id="rId60"/>
    <p:sldId id="917" r:id="rId61"/>
    <p:sldId id="918" r:id="rId62"/>
    <p:sldId id="919" r:id="rId63"/>
    <p:sldId id="921" r:id="rId64"/>
    <p:sldId id="967" r:id="rId65"/>
    <p:sldId id="968" r:id="rId66"/>
    <p:sldId id="1034" r:id="rId67"/>
    <p:sldId id="1045" r:id="rId68"/>
    <p:sldId id="1046" r:id="rId69"/>
    <p:sldId id="1047" r:id="rId70"/>
    <p:sldId id="1048" r:id="rId71"/>
    <p:sldId id="977" r:id="rId72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000099"/>
    <a:srgbClr val="008000"/>
    <a:srgbClr val="0066FF"/>
    <a:srgbClr val="000066"/>
    <a:srgbClr val="99FF66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 autoAdjust="0"/>
  </p:normalViewPr>
  <p:slideViewPr>
    <p:cSldViewPr>
      <p:cViewPr>
        <p:scale>
          <a:sx n="48" d="100"/>
          <a:sy n="48" d="100"/>
        </p:scale>
        <p:origin x="-15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5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61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8" tIns="47379" rIns="94758" bIns="47379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8" tIns="47379" rIns="94758" bIns="47379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8" tIns="47379" rIns="94758" bIns="47379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8" tIns="47379" rIns="94758" bIns="47379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fld id="{78D943F7-F6AC-4012-A98E-604025C439A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8" tIns="47379" rIns="94758" bIns="47379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8" tIns="47379" rIns="94758" bIns="47379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66763"/>
            <a:ext cx="5121275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8" tIns="47379" rIns="94758" bIns="473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8" tIns="47379" rIns="94758" bIns="47379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8" tIns="47379" rIns="94758" bIns="47379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fld id="{942FA004-4859-4E64-9F29-E96C8C52A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7D52F-7C34-4F96-BB34-1BD91A11F1A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61A2B-3436-4009-AC0B-89CBA156047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4060B-11FD-48E6-8A1C-5E51C8A1051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7DB6C-9C9C-47A3-B19C-8F569564C05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8859E-C3F5-45F8-848B-FEC1B55B8EC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9569D-2753-414F-9102-95834072CD1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027D4-2FA4-4D61-9BF0-B73A0FC07BD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E7A2C-1157-40B6-88CF-B174A1A2052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AA016-8D28-478E-ADB5-64F017B468E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54AA7-E78E-44DD-9C77-E5E72AA1659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512D5-776E-47BE-8BD6-D73EEFF81F5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8A336-5CE4-4B45-AD89-CE00AF4164C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9AE2F-44A9-4BFD-BAAD-DD39F5F9808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1A680-C44B-41C5-933E-992296FF074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33475-678B-4E5F-93E5-01D9332BB7E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AAC9-B24F-4661-9D36-B7E1A894FC8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56777-2CA2-4F36-93D4-4CBB947EADF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848AF-6D03-4E9D-A074-FF8DBF2E263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D4DBC-6EBA-4AB9-AAD8-394BA52D0C2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75E6-6993-4A6D-A7EF-7139317EB38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3DAEB-589E-4213-A4C1-3A5F762801A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8FC6D-89CD-4ABE-8F0E-A06BC03212F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7F492-C44C-47E5-90BC-CB9797427C5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AAFFB-730C-4882-9DBC-6C1B510A744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861A8-9C95-4EC0-B29A-072ADEE24CB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1D7A7-A248-4DCB-BA99-8BB7E2ADDB2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52239-F228-4790-B9FD-E2AB689928F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10D4F-4EBB-4FB4-B099-1B732B4B0D6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EBA39-3430-412C-B692-87349C7A89C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A56D-ED9F-40DE-B7B7-BE74A91E7AC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D0C53-8B4D-4B52-958D-6FFDBA7D16E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EEDDE-8BB1-492C-8FE7-5DF2ABE04B2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DE10A-A676-4E40-96D8-DB055CEF829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92057-8BAC-4F45-81E3-E99031BB35D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B669-FC66-484C-873D-0DC7BD824DA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D281A-EEDD-4EF7-BE79-E623AA93314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2F080-17CB-4D91-8C05-D10C14C06AD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9C44D-C4E5-43F0-9701-3552F7402ED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FDD16-C3BD-43F3-889A-87394B42894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D3958-2446-4334-BB51-54A8743A750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9AC13-E7EB-4BEB-992E-F4CE4A21689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0484-CAA0-455B-81EF-5E49C037AF2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3AC64-CE9B-4456-BBCE-ED5E54A1A34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DC6AA-7055-43A8-A9BC-3048A59C843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72B4F-797C-4B6F-8F1D-D833C0A858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F3127-09E8-4860-8889-16F469355A9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FC50D-767A-4BD7-92AA-367624AE54B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B0D89-A277-442E-B19E-E2FE99BA108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D550E-171A-42CB-8D76-AB4D9DFD5E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0B4CE-E90C-47A3-B29D-5723D1E7793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B25E1-577F-4819-8619-D9DF211FE51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49850-6B6E-40F5-9D47-262A29D1F06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E7F07-FBA1-4065-8655-31B4E98B91A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872C5-9721-4B3F-92D0-6F0C441A8B5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D5CEE-DE86-4CDD-928A-B16A4416D6C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825E1-BA84-4FA9-BF6A-8D4CEE441C8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C64C1-70BF-4F00-A672-8F97452A09B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28B6B-8B34-4CDC-A8A6-F1959D08755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0A085-B78B-46B6-AAC4-8CAB0168CFC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104AF-2D54-401D-983E-B6DDC28CF7C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5A905-615E-4D5F-ACD4-FEB3A164C46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B4401-834A-43A3-8F43-3213C703845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6360C-34B0-4F22-9D4A-09BDF97FF89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92A9D-4D97-42C9-AB93-DA3A41E453E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CEBA3-F6B3-4369-8F3D-18D913AC6C7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B7BCE-83D8-4B98-85CA-422DE270E75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FD4B0-7985-43DB-A7DC-6051C9FE62C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A84E1-F2E4-40E1-8A7C-5C2C7A69905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FCCA2-FD7C-45E0-AA70-B419FF55162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1E6E9-4BC8-42F0-8340-D205D0CF6AE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15FEB-449A-4418-9F7B-1985ECB5E27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667C4-BC09-45ED-A270-7EA55C32072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E7C35-D4CE-4848-9C2D-6A123931984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EED02-EF42-47B1-A0F1-39BB9298AAB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A3908-BADF-486C-887E-FBE83939861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6C02E-20CB-4B42-8BE6-922A03437BE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5E329-B549-4F72-AF58-8816875BA4A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683E6-2B10-4383-98AF-573429E071A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481A6-0AA7-46D7-89E1-5AE352F72BC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68396-E09B-4856-B310-6D7630FC3BC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8AFA3-E8B0-4C7E-AA1A-6A4B74F4B37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531D0-7949-4652-92D9-CEB0DC5A2CD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BF525-E305-424D-B2BE-06B504E8842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BF447-B113-4481-8167-AC620C3E528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37BB1-9F6C-4671-8327-0F53558F11D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604B1-D1B6-4CF5-95FD-FC0178CF0A0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0028B-A70D-49B4-A29A-29D05D41125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D137B-79A5-4560-A78F-4671A1DE6F3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B0CC1-2CA6-4CCC-A4E4-3411BCA2164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34DAE-0BC4-46E9-A659-A79FB7BE148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E8EB5-C0B6-4F0F-8C4D-011D079B33B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1463F-4DAA-4223-9838-66321BD0C70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70564-4D01-44E7-99AD-ADBF796C22D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BAE26-50F3-460F-99F5-10253F3FBF7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B5F25-C8C4-41DD-A1BE-C4A2BE5D657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87138-3206-47BF-8857-9DD49DAFDA3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F4EF1-821B-451A-87AC-FEE1FE2EBAF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16D33-A345-41F8-85FF-655857B501F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EFF14-165A-4574-8ACF-C8CA8127B27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E3E3-E036-4CB4-8102-33D8EED304B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5314-0ADD-4B8F-B337-CD3442B6E7C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5FAA0-494C-4590-92CE-0659B204F26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D7641-BD68-4CCB-A66E-0BE3F0076A5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90EC4-26F1-4D2F-BC12-CD796C298F8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E73AA-CC1F-43A3-9972-F636F62DA52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93193-0202-4F04-82D6-9C8AA1C6B87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B14D5-700D-4BBE-9EB1-696FC0C06FC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1E28D-A143-4C70-9618-7CB89F44AED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CB905-3BAE-4ED9-99BB-15C0E91B5E8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CD496-AFB9-4434-A4A7-3D0163FC570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70F6B-6860-43F2-A63A-BB8D6ABC76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3874B-A21B-4F91-A067-4C0225913D6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1EA2F-E3AB-477B-A06D-B8F99C55C6D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EF8A-5A17-4490-90F7-FE58F8919F6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55E73-324B-4AFA-8F7F-A50AE03E29E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8FAE-90DE-4612-A88F-1121205E299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E47A-6678-498F-A9B5-043B113007A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15902-7D6D-4146-B7C9-7EBA6CF74F8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99EA2-FC61-49E8-ABC7-5403EE084B7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747A4-D912-4E17-85CC-D18A38FC72F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5545A-3564-40AB-88F4-40D1F451BB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C85EA-73D8-4590-8064-C27006A5E50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A5D1F-D129-4190-9797-5D871D2E892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3E48A-5930-4BCF-8C46-05775B86DDE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9B308-3E5F-4287-A4D2-4BB16ADAE09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60D1E-6D33-4816-9F4C-9936A35EC5E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09FEB-C349-4554-B3DA-9FA9536A209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1E77-26B3-468B-A43E-8B781C2ED30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BB8B4-B4F7-46BA-A096-F3F11D08A7F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2A8DA-2455-4F64-8354-74C7DD6B273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2C9CF-2217-46BF-B4AA-51A99A19F6E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73AAD-BD7D-4D0E-A418-40B8336BEDE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89386-4BAD-40E8-B953-CCA95781BE9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AB5B-0602-4A12-8600-FB79AFB471B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35B4E-8EBE-4945-9C4E-53B8BDF5563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C2DC-CC00-4F7E-9BAE-FE318C14292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BC88-8AAA-42E7-935F-5B417A8AACE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AB24D-9184-4E0A-987C-6FDD1506CFD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600DB-840B-47C8-A643-EF788D13F26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D945-5475-42CA-95DA-50C8FEDD1CF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17524-EAB4-4B93-A4D8-7A14FC2B7D1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E70BD-A375-4810-B124-FAE4572DB8A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CC57B-1B30-436F-BB9D-AF960F0660B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9F68C-1B94-49B0-BCDD-EB133D28160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A885-3DD1-40A8-A86C-8D59CE5EEB7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6AA5B-2AB4-404F-9902-59611B2483D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747DB-CF62-4347-A81A-CB9F2BA97AA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B7B3C-6EB2-4C20-98AC-F815F7453EE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1ED99-611C-47A0-9B26-208E85483C2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7C7FC-9EBC-41AB-BB2B-5F494B8EFF7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E616D-CF5B-48A7-86B0-B5F55582D93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8EA85-C538-4EE8-B0F0-6BF2DBD3251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880B4-5A61-41BF-BF39-5AC6A2D98F0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BE7D9-4772-4637-8670-C586F7A4476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0D353-5DCF-4F17-96FB-9EFF1A6BD28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8853-4A65-4047-8098-131299E07DC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99110-D4AB-43AC-84B9-59B2E0F2ACB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EEC6D-DD8C-42CE-9959-47BD093B628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0C51F-E421-413C-81BB-B40D52C313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19FA7-917B-4DFF-91ED-CA871D4B2BC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ED634-77B8-48D3-B3FC-F2995B639F4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016D6-5C64-4C49-88C6-8B55EC6F4F4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89E72-71DD-464E-8732-578528D79E6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93BC-407F-4E37-9F93-E9DC76C8401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C1CB2-1AF3-4603-9156-6FED8BC6F84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D304E-F07E-4CC4-9294-A4C4C17811F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D9D32-6303-44EA-87AC-0BDFC8B40F6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AF989-9C0F-4EAB-90AF-676946992D2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F89B-6D41-455B-BD27-6E337326F19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5BE08-28DC-40F6-838B-E19603A13B2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2F184-2E5D-4AA9-A0FF-1489E90F2FB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1E70A-C349-473E-9697-8619DCBC195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2651-FA1F-44C9-A6D2-979C1675D4C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10750-656A-4AAB-A42D-65D18DFFAC7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81A1-7FA8-4996-962B-D6FD06E64E8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F3899-E379-4E04-AB52-5939FF8BD5D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229DE-3400-442E-9190-DA5554B1561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98060-C188-47F9-8D88-01AF0861D3A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B255E-AE79-41F9-8FF8-3153915692A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81E66-8BCF-4E23-8BB7-88F7E7E232C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E2E15-4AB6-4BD9-BA34-49AA9B1FB67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B7769-539F-4A4D-B632-AAD2998B659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A9A34-51FD-405F-95CD-F2D16EF67B7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D55C1-40C7-42D4-BD89-05579605EDD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3E8AB-5364-4448-BD76-EE1C94FACD4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29D6F-BE05-4C0A-BEAF-7A5924ED5FB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7706A-4CD4-4EC9-9E1C-E11287FE650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50DE8-D301-43F1-BCDC-C32852E949A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EB7F0-FFB7-462B-9461-008C1742FFC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8A807-968B-435E-A18C-4F7EF2A1A6D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560E3-5407-4CC6-9F66-62CAB060E47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ADAE9-64AA-464E-A232-3E792382BA1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85EC3-E327-4931-8A78-A37BD9A0B62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74D7-68B5-4DF5-8D14-64A60C1318E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B1333-6310-490E-B8D5-044EC2F0F62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FADAF-EF0E-4C10-B385-BBE5664205E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CC3F6-2352-405F-816D-8369493F612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BFE51-1741-4AB2-B58E-BD9E65F0728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D1A49-B517-448B-B8D5-EEC449D9FA4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91A6B-9214-47D2-A603-337F9F2DB2C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96DCE-FFE0-4DB9-B361-6AF4403393B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6902-B11B-466C-97B5-E552073B945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CE560-138D-4986-8018-742AE00726C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89D63-C2C0-4AC8-9F34-12973D98757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F8AAD-E270-41E2-9D1F-6B1C95DE495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E2D86-087A-4049-95CC-F64F0AA776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50CF0-D823-4A3A-BBBF-935B8B5ADCB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A50B-5454-40E9-8B77-EECE7C5088E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BB263-9830-4335-818E-289B007341B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8D771-C40C-492F-8762-0D4F94F4E86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906D1-3CCA-4454-8864-9BE48300992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A3C4-1037-42F4-AD37-F369542CAB2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F7E85-6B7D-437E-80E1-C17F5A3BDB7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9A14D-D014-4232-A7C9-198CFF1A078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ABE40-600E-4515-945F-D04C2EF179D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D49C-D45B-40AE-9DE4-7E2F9BB041C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8864-ADCC-4ABE-82B0-4B44E41A241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60834-DB7C-4D0A-A4E8-51C88B8FBE9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A48C0-F451-446D-AC11-B5B5B494694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9ABFD-D90C-4C80-B766-8C5FB0DDE44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0000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D24967E-F571-4404-8166-3F7DC9BBBD0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  <p:sldLayoutId id="2147484595" r:id="rId10"/>
    <p:sldLayoutId id="21474845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0000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916887F-2730-4D2C-9EB9-399197BF5B0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0000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290DA4-5FAC-4510-BBDE-AF3E7659A02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0000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93D62AD-BB95-4555-A091-9834B89A216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7" r:id="rId1"/>
    <p:sldLayoutId id="2147484708" r:id="rId2"/>
    <p:sldLayoutId id="2147484709" r:id="rId3"/>
    <p:sldLayoutId id="2147484710" r:id="rId4"/>
    <p:sldLayoutId id="2147484711" r:id="rId5"/>
    <p:sldLayoutId id="2147484712" r:id="rId6"/>
    <p:sldLayoutId id="2147484713" r:id="rId7"/>
    <p:sldLayoutId id="2147484714" r:id="rId8"/>
    <p:sldLayoutId id="2147484715" r:id="rId9"/>
    <p:sldLayoutId id="2147484716" r:id="rId10"/>
    <p:sldLayoutId id="2147484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0000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F9FF599-74FA-44E2-AE86-43DBDFDDC85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8" r:id="rId1"/>
    <p:sldLayoutId id="2147484719" r:id="rId2"/>
    <p:sldLayoutId id="2147484720" r:id="rId3"/>
    <p:sldLayoutId id="2147484721" r:id="rId4"/>
    <p:sldLayoutId id="2147484722" r:id="rId5"/>
    <p:sldLayoutId id="2147484723" r:id="rId6"/>
    <p:sldLayoutId id="2147484724" r:id="rId7"/>
    <p:sldLayoutId id="2147484725" r:id="rId8"/>
    <p:sldLayoutId id="2147484726" r:id="rId9"/>
    <p:sldLayoutId id="2147484727" r:id="rId10"/>
    <p:sldLayoutId id="2147484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0000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ECD0AC5-9225-4350-AA91-D01B331E643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0000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DFBE8A8-DD25-4934-BCD1-CF911920C28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0" r:id="rId1"/>
    <p:sldLayoutId id="2147484741" r:id="rId2"/>
    <p:sldLayoutId id="2147484742" r:id="rId3"/>
    <p:sldLayoutId id="2147484743" r:id="rId4"/>
    <p:sldLayoutId id="2147484744" r:id="rId5"/>
    <p:sldLayoutId id="2147484745" r:id="rId6"/>
    <p:sldLayoutId id="2147484746" r:id="rId7"/>
    <p:sldLayoutId id="2147484747" r:id="rId8"/>
    <p:sldLayoutId id="2147484748" r:id="rId9"/>
    <p:sldLayoutId id="2147484749" r:id="rId10"/>
    <p:sldLayoutId id="2147484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0000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B2651C7-966C-48F1-AA95-3AFDBB271F3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1" r:id="rId1"/>
    <p:sldLayoutId id="2147484752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  <p:sldLayoutId id="2147484760" r:id="rId10"/>
    <p:sldLayoutId id="2147484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0000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46977AE-62AB-41D6-8085-87465D76277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2" r:id="rId1"/>
    <p:sldLayoutId id="2147484763" r:id="rId2"/>
    <p:sldLayoutId id="2147484764" r:id="rId3"/>
    <p:sldLayoutId id="2147484765" r:id="rId4"/>
    <p:sldLayoutId id="2147484766" r:id="rId5"/>
    <p:sldLayoutId id="2147484767" r:id="rId6"/>
    <p:sldLayoutId id="2147484768" r:id="rId7"/>
    <p:sldLayoutId id="2147484769" r:id="rId8"/>
    <p:sldLayoutId id="2147484770" r:id="rId9"/>
    <p:sldLayoutId id="2147484771" r:id="rId10"/>
    <p:sldLayoutId id="2147484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0000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8806B94-C757-4A40-B6A8-E6307FA5E37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3" r:id="rId1"/>
    <p:sldLayoutId id="2147484774" r:id="rId2"/>
    <p:sldLayoutId id="2147484775" r:id="rId3"/>
    <p:sldLayoutId id="2147484776" r:id="rId4"/>
    <p:sldLayoutId id="2147484777" r:id="rId5"/>
    <p:sldLayoutId id="2147484778" r:id="rId6"/>
    <p:sldLayoutId id="2147484779" r:id="rId7"/>
    <p:sldLayoutId id="2147484780" r:id="rId8"/>
    <p:sldLayoutId id="2147484781" r:id="rId9"/>
    <p:sldLayoutId id="2147484782" r:id="rId10"/>
    <p:sldLayoutId id="2147484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0000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FADD1D2-0882-4230-BB44-AEDB6B95470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4" r:id="rId1"/>
    <p:sldLayoutId id="2147484785" r:id="rId2"/>
    <p:sldLayoutId id="2147484786" r:id="rId3"/>
    <p:sldLayoutId id="2147484787" r:id="rId4"/>
    <p:sldLayoutId id="2147484788" r:id="rId5"/>
    <p:sldLayoutId id="2147484789" r:id="rId6"/>
    <p:sldLayoutId id="2147484790" r:id="rId7"/>
    <p:sldLayoutId id="2147484791" r:id="rId8"/>
    <p:sldLayoutId id="2147484792" r:id="rId9"/>
    <p:sldLayoutId id="2147484793" r:id="rId10"/>
    <p:sldLayoutId id="21474847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0000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7A8D8DF-7997-45BC-A8D8-1B588A91B14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0000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93FBC4E-A12A-4621-9735-25BCB83CEC0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5" r:id="rId1"/>
    <p:sldLayoutId id="2147484796" r:id="rId2"/>
    <p:sldLayoutId id="2147484797" r:id="rId3"/>
    <p:sldLayoutId id="2147484798" r:id="rId4"/>
    <p:sldLayoutId id="2147484799" r:id="rId5"/>
    <p:sldLayoutId id="2147484800" r:id="rId6"/>
    <p:sldLayoutId id="2147484801" r:id="rId7"/>
    <p:sldLayoutId id="2147484802" r:id="rId8"/>
    <p:sldLayoutId id="2147484803" r:id="rId9"/>
    <p:sldLayoutId id="2147484804" r:id="rId10"/>
    <p:sldLayoutId id="21474848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0000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4EE0A6A-86B4-46C5-9B77-C4436A55D13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6" r:id="rId1"/>
    <p:sldLayoutId id="2147484807" r:id="rId2"/>
    <p:sldLayoutId id="2147484808" r:id="rId3"/>
    <p:sldLayoutId id="2147484809" r:id="rId4"/>
    <p:sldLayoutId id="2147484810" r:id="rId5"/>
    <p:sldLayoutId id="2147484811" r:id="rId6"/>
    <p:sldLayoutId id="2147484812" r:id="rId7"/>
    <p:sldLayoutId id="2147484813" r:id="rId8"/>
    <p:sldLayoutId id="2147484814" r:id="rId9"/>
    <p:sldLayoutId id="2147484815" r:id="rId10"/>
    <p:sldLayoutId id="21474848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0000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5C28B2A-E09D-4584-A05C-085BF8FB0CF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0000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8C538E4-BA3B-406B-974A-BFA8CC95BDB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  <p:sldLayoutId id="2147484621" r:id="rId3"/>
    <p:sldLayoutId id="2147484622" r:id="rId4"/>
    <p:sldLayoutId id="2147484623" r:id="rId5"/>
    <p:sldLayoutId id="2147484624" r:id="rId6"/>
    <p:sldLayoutId id="2147484625" r:id="rId7"/>
    <p:sldLayoutId id="2147484626" r:id="rId8"/>
    <p:sldLayoutId id="2147484627" r:id="rId9"/>
    <p:sldLayoutId id="2147484628" r:id="rId10"/>
    <p:sldLayoutId id="21474846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t-IT" smtClean="0"/>
          </a:p>
        </p:txBody>
      </p:sp>
      <p:sp>
        <p:nvSpPr>
          <p:cNvPr id="501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0" r:id="rId1"/>
    <p:sldLayoutId id="2147484631" r:id="rId2"/>
    <p:sldLayoutId id="2147484632" r:id="rId3"/>
    <p:sldLayoutId id="2147484633" r:id="rId4"/>
    <p:sldLayoutId id="2147484634" r:id="rId5"/>
    <p:sldLayoutId id="2147484635" r:id="rId6"/>
    <p:sldLayoutId id="2147484636" r:id="rId7"/>
    <p:sldLayoutId id="2147484637" r:id="rId8"/>
    <p:sldLayoutId id="2147484638" r:id="rId9"/>
    <p:sldLayoutId id="2147484639" r:id="rId10"/>
    <p:sldLayoutId id="21474846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0000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1DF931D-2336-4E8B-B0B5-E2C90A6A890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1" r:id="rId1"/>
    <p:sldLayoutId id="2147484642" r:id="rId2"/>
    <p:sldLayoutId id="2147484643" r:id="rId3"/>
    <p:sldLayoutId id="2147484644" r:id="rId4"/>
    <p:sldLayoutId id="2147484645" r:id="rId5"/>
    <p:sldLayoutId id="2147484646" r:id="rId6"/>
    <p:sldLayoutId id="2147484647" r:id="rId7"/>
    <p:sldLayoutId id="2147484648" r:id="rId8"/>
    <p:sldLayoutId id="2147484649" r:id="rId9"/>
    <p:sldLayoutId id="2147484650" r:id="rId10"/>
    <p:sldLayoutId id="2147484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0000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545F625-A362-4649-B721-5D00EE79E07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2" r:id="rId1"/>
    <p:sldLayoutId id="2147484653" r:id="rId2"/>
    <p:sldLayoutId id="2147484654" r:id="rId3"/>
    <p:sldLayoutId id="2147484655" r:id="rId4"/>
    <p:sldLayoutId id="2147484656" r:id="rId5"/>
    <p:sldLayoutId id="2147484657" r:id="rId6"/>
    <p:sldLayoutId id="2147484658" r:id="rId7"/>
    <p:sldLayoutId id="2147484659" r:id="rId8"/>
    <p:sldLayoutId id="2147484660" r:id="rId9"/>
    <p:sldLayoutId id="2147484661" r:id="rId10"/>
    <p:sldLayoutId id="2147484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0000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C46E058-70B9-446A-BC4E-CD362633E78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0000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8D6D125-A323-47F7-B5FC-1828BE0E4A2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4" r:id="rId1"/>
    <p:sldLayoutId id="2147484675" r:id="rId2"/>
    <p:sldLayoutId id="2147484676" r:id="rId3"/>
    <p:sldLayoutId id="2147484677" r:id="rId4"/>
    <p:sldLayoutId id="2147484678" r:id="rId5"/>
    <p:sldLayoutId id="2147484679" r:id="rId6"/>
    <p:sldLayoutId id="2147484680" r:id="rId7"/>
    <p:sldLayoutId id="2147484681" r:id="rId8"/>
    <p:sldLayoutId id="2147484682" r:id="rId9"/>
    <p:sldLayoutId id="2147484683" r:id="rId10"/>
    <p:sldLayoutId id="2147484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2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2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4" descr="http://menutrinfo.com/wp-content/uploads/2011/05/pills1.jpg"/>
          <p:cNvPicPr>
            <a:picLocks noChangeAspect="1" noChangeArrowheads="1"/>
          </p:cNvPicPr>
          <p:nvPr/>
        </p:nvPicPr>
        <p:blipFill>
          <a:blip r:embed="rId2">
            <a:lum bright="76000"/>
          </a:blip>
          <a:srcRect/>
          <a:stretch>
            <a:fillRect/>
          </a:stretch>
        </p:blipFill>
        <p:spPr bwMode="auto">
          <a:xfrm>
            <a:off x="893763" y="979488"/>
            <a:ext cx="7358062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000125" y="2065338"/>
            <a:ext cx="7072313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 generici nella terapia </a:t>
            </a:r>
            <a:r>
              <a:rPr lang="it-IT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antiretrovirale</a:t>
            </a:r>
            <a:r>
              <a:rPr lang="it-IT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: dubbi e certezze</a:t>
            </a:r>
            <a:endParaRPr lang="en-US" sz="40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61124" name="CasellaDiTesto 5"/>
          <p:cNvSpPr txBox="1">
            <a:spLocks noChangeArrowheads="1"/>
          </p:cNvSpPr>
          <p:nvPr/>
        </p:nvSpPr>
        <p:spPr bwMode="auto">
          <a:xfrm>
            <a:off x="1285875" y="5365750"/>
            <a:ext cx="6786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chemeClr val="tx2"/>
                </a:solidFill>
                <a:latin typeface="Tahoma" pitchFamily="34" charset="0"/>
              </a:rPr>
              <a:t>Dario Cattaneo</a:t>
            </a:r>
          </a:p>
          <a:p>
            <a:pPr algn="ctr"/>
            <a:r>
              <a:rPr lang="en-US" sz="2000" b="0">
                <a:solidFill>
                  <a:schemeClr val="tx2"/>
                </a:solidFill>
                <a:latin typeface="Tahoma" pitchFamily="34" charset="0"/>
              </a:rPr>
              <a:t>U.O. Farmacologia Clinica</a:t>
            </a:r>
          </a:p>
          <a:p>
            <a:pPr algn="ctr"/>
            <a:r>
              <a:rPr lang="en-US" sz="2000" b="0">
                <a:solidFill>
                  <a:schemeClr val="tx2"/>
                </a:solidFill>
                <a:latin typeface="Tahoma" pitchFamily="34" charset="0"/>
              </a:rPr>
              <a:t>Az. Ospedaliera – Polo Universitario Luigi Sacco, Milano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85750"/>
            <a:ext cx="5976938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CasellaDiTesto 6"/>
          <p:cNvSpPr txBox="1">
            <a:spLocks noChangeArrowheads="1"/>
          </p:cNvSpPr>
          <p:nvPr/>
        </p:nvSpPr>
        <p:spPr bwMode="auto">
          <a:xfrm>
            <a:off x="755650" y="4508500"/>
            <a:ext cx="7848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0">
                <a:solidFill>
                  <a:srgbClr val="0000FF"/>
                </a:solidFill>
                <a:latin typeface="Tahoma" pitchFamily="34" charset="0"/>
              </a:rPr>
              <a:t>Se il 90% dell’intervallo di confidenza (IC) ricade all’interno dell’intervallo di variabilità fissato a </a:t>
            </a:r>
            <a:r>
              <a:rPr lang="en-US" sz="28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80-125%</a:t>
            </a:r>
            <a:r>
              <a:rPr lang="en-US" sz="2800" b="0">
                <a:solidFill>
                  <a:srgbClr val="0000FF"/>
                </a:solidFill>
                <a:latin typeface="Tahoma" pitchFamily="34" charset="0"/>
              </a:rPr>
              <a:t> per  rapporti tra i valori medi di Cmax e AUC è possibile affermare che il generico è bioequivalente al branded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23850" y="115888"/>
            <a:ext cx="8712200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Lo</a:t>
            </a:r>
            <a:r>
              <a:rPr lang="en-US" sz="3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scenario attuale nella terapia dell’HIV…</a:t>
            </a:r>
          </a:p>
        </p:txBody>
      </p:sp>
      <p:graphicFrame>
        <p:nvGraphicFramePr>
          <p:cNvPr id="262189" name="Group 45"/>
          <p:cNvGraphicFramePr>
            <a:graphicFrameLocks noGrp="1"/>
          </p:cNvGraphicFramePr>
          <p:nvPr/>
        </p:nvGraphicFramePr>
        <p:xfrm>
          <a:off x="323850" y="1123950"/>
          <a:ext cx="8569325" cy="5521325"/>
        </p:xfrm>
        <a:graphic>
          <a:graphicData uri="http://schemas.openxmlformats.org/drawingml/2006/table">
            <a:tbl>
              <a:tblPr/>
              <a:tblGrid>
                <a:gridCol w="3435350"/>
                <a:gridCol w="2695575"/>
                <a:gridCol w="243840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Principio Attivo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Nome Commerciale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Scadenza CCP*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lamivudina</a:t>
                      </a: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Epivir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®</a:t>
                      </a: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8/8/2011</a:t>
                      </a: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ritonavir</a:t>
                      </a: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Norvir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®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9/9/2012</a:t>
                      </a: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nevirapina</a:t>
                      </a: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Viramune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®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4/2/2013</a:t>
                      </a: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lamivudina/AZT</a:t>
                      </a: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Combvir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®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18/3/2013</a:t>
                      </a: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efavirenz</a:t>
                      </a: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Sustiva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®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20/11/2013</a:t>
                      </a: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abacavir</a:t>
                      </a: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Ziagen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®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9/7/2014</a:t>
                      </a: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lopinavir/ritonavir</a:t>
                      </a: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Kaletra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®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14/12/2015</a:t>
                      </a: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emtricitabina</a:t>
                      </a: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Emtriva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®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31/1/2016</a:t>
                      </a: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enfuvirtide</a:t>
                      </a: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Fuzeon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®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30/4/2018</a:t>
                      </a: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efavirenz/emtricit./tenofovir</a:t>
                      </a: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Atripla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®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3/8/2018</a:t>
                      </a: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darunavir</a:t>
                      </a: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Prezista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®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24/8/2018</a:t>
                      </a: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*certificati complementari di protezione</a:t>
                      </a:r>
                    </a:p>
                  </a:txBody>
                  <a:tcPr marL="53474" marR="53474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2"/>
          <a:srcRect t="29065"/>
          <a:stretch>
            <a:fillRect/>
          </a:stretch>
        </p:blipFill>
        <p:spPr bwMode="auto">
          <a:xfrm>
            <a:off x="0" y="44450"/>
            <a:ext cx="81724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1" name="Picture 2"/>
          <p:cNvPicPr>
            <a:picLocks noChangeAspect="1" noChangeArrowheads="1"/>
          </p:cNvPicPr>
          <p:nvPr/>
        </p:nvPicPr>
        <p:blipFill>
          <a:blip r:embed="rId2"/>
          <a:srcRect t="8304" b="83392"/>
          <a:stretch>
            <a:fillRect/>
          </a:stretch>
        </p:blipFill>
        <p:spPr bwMode="auto">
          <a:xfrm>
            <a:off x="71438" y="1268413"/>
            <a:ext cx="81724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75" y="2492375"/>
            <a:ext cx="6726238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13" name="CasellaDiTesto 5"/>
          <p:cNvSpPr txBox="1">
            <a:spLocks noChangeArrowheads="1"/>
          </p:cNvSpPr>
          <p:nvPr/>
        </p:nvSpPr>
        <p:spPr bwMode="auto">
          <a:xfrm>
            <a:off x="179388" y="1474788"/>
            <a:ext cx="8569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159000" indent="-2159000"/>
            <a:r>
              <a:rPr lang="en-US" sz="2800" b="0">
                <a:solidFill>
                  <a:srgbClr val="0000CC"/>
                </a:solidFill>
                <a:latin typeface="Tahoma" pitchFamily="34" charset="0"/>
              </a:rPr>
              <a:t>I° concetto:	I generici sono farmaci a tutti gli effetti e quindi funzionano!!!</a:t>
            </a:r>
          </a:p>
        </p:txBody>
      </p:sp>
      <p:sp>
        <p:nvSpPr>
          <p:cNvPr id="273414" name="CasellaDiTesto 4"/>
          <p:cNvSpPr txBox="1">
            <a:spLocks noChangeArrowheads="1"/>
          </p:cNvSpPr>
          <p:nvPr/>
        </p:nvSpPr>
        <p:spPr bwMode="auto">
          <a:xfrm>
            <a:off x="6916738" y="6500813"/>
            <a:ext cx="2192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Laurent, Lancet 2004 -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/>
          <a:srcRect b="46463"/>
          <a:stretch>
            <a:fillRect/>
          </a:stretch>
        </p:blipFill>
        <p:spPr bwMode="auto">
          <a:xfrm>
            <a:off x="34925" y="44450"/>
            <a:ext cx="89471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35" name="Rettangolo 3"/>
          <p:cNvSpPr>
            <a:spLocks noChangeArrowheads="1"/>
          </p:cNvSpPr>
          <p:nvPr/>
        </p:nvSpPr>
        <p:spPr bwMode="auto">
          <a:xfrm>
            <a:off x="395288" y="3068638"/>
            <a:ext cx="81375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000000"/>
                </a:solidFill>
                <a:latin typeface="Tahoma" pitchFamily="34" charset="0"/>
              </a:rPr>
              <a:t>“…persons in the pregeneric era </a:t>
            </a:r>
            <a:r>
              <a:rPr lang="en-US" sz="2800" b="0">
                <a:solidFill>
                  <a:srgbClr val="0000FF"/>
                </a:solidFill>
                <a:latin typeface="Tahoma" pitchFamily="34" charset="0"/>
              </a:rPr>
              <a:t>took 3.25 times longer to initiate ART</a:t>
            </a:r>
            <a:r>
              <a:rPr lang="en-US" sz="2800" b="0">
                <a:solidFill>
                  <a:srgbClr val="000000"/>
                </a:solidFill>
                <a:latin typeface="Tahoma" pitchFamily="34" charset="0"/>
              </a:rPr>
              <a:t> versus the generic era and persons in the free rollout era initiated ART more rapidly than the generic era...”</a:t>
            </a:r>
          </a:p>
        </p:txBody>
      </p:sp>
      <p:sp>
        <p:nvSpPr>
          <p:cNvPr id="274436" name="CasellaDiTesto 4"/>
          <p:cNvSpPr txBox="1">
            <a:spLocks noChangeArrowheads="1"/>
          </p:cNvSpPr>
          <p:nvPr/>
        </p:nvSpPr>
        <p:spPr bwMode="auto">
          <a:xfrm>
            <a:off x="495300" y="2001838"/>
            <a:ext cx="3660775" cy="1016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0">
                <a:solidFill>
                  <a:srgbClr val="0000CC"/>
                </a:solidFill>
                <a:latin typeface="Tahoma" pitchFamily="34" charset="0"/>
              </a:rPr>
              <a:t> 1996-1999:	pregeneric era</a:t>
            </a:r>
          </a:p>
          <a:p>
            <a:pPr>
              <a:buFont typeface="Wingdings" pitchFamily="2" charset="2"/>
              <a:buChar char="ü"/>
            </a:pPr>
            <a:r>
              <a:rPr lang="en-US" sz="2000" b="0">
                <a:solidFill>
                  <a:srgbClr val="0000CC"/>
                </a:solidFill>
                <a:latin typeface="Tahoma" pitchFamily="34" charset="0"/>
              </a:rPr>
              <a:t> 2000-2003:	generic era</a:t>
            </a:r>
          </a:p>
          <a:p>
            <a:pPr>
              <a:buFont typeface="Wingdings" pitchFamily="2" charset="2"/>
              <a:buChar char="ü"/>
            </a:pPr>
            <a:r>
              <a:rPr lang="en-US" sz="2000" b="0">
                <a:solidFill>
                  <a:srgbClr val="0000CC"/>
                </a:solidFill>
                <a:latin typeface="Tahoma" pitchFamily="34" charset="0"/>
              </a:rPr>
              <a:t> 2004-2007:	free rollout</a:t>
            </a:r>
          </a:p>
        </p:txBody>
      </p:sp>
      <p:sp>
        <p:nvSpPr>
          <p:cNvPr id="274437" name="CasellaDiTesto 5"/>
          <p:cNvSpPr txBox="1">
            <a:spLocks noChangeArrowheads="1"/>
          </p:cNvSpPr>
          <p:nvPr/>
        </p:nvSpPr>
        <p:spPr bwMode="auto">
          <a:xfrm>
            <a:off x="250825" y="5229225"/>
            <a:ext cx="8569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159000" indent="-2159000"/>
            <a:r>
              <a:rPr lang="en-US" sz="2800" b="0">
                <a:solidFill>
                  <a:srgbClr val="0000CC"/>
                </a:solidFill>
                <a:latin typeface="Tahoma" pitchFamily="34" charset="0"/>
              </a:rPr>
              <a:t>II° concetto:	I generici abbattendo I costi riducono I tempi di accesso alla terapia nei paesi poveri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258888" y="179388"/>
            <a:ext cx="7597775" cy="579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Le evidenze disponibili il letteratura…</a:t>
            </a:r>
          </a:p>
        </p:txBody>
      </p:sp>
      <p:sp>
        <p:nvSpPr>
          <p:cNvPr id="275459" name="CasellaDiTesto 6"/>
          <p:cNvSpPr txBox="1">
            <a:spLocks noChangeArrowheads="1"/>
          </p:cNvSpPr>
          <p:nvPr/>
        </p:nvSpPr>
        <p:spPr bwMode="auto">
          <a:xfrm>
            <a:off x="179388" y="1341438"/>
            <a:ext cx="1146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Fonte: </a:t>
            </a:r>
          </a:p>
        </p:txBody>
      </p:sp>
      <p:pic>
        <p:nvPicPr>
          <p:cNvPr id="275460" name="Picture 2"/>
          <p:cNvPicPr>
            <a:picLocks noChangeAspect="1" noChangeArrowheads="1"/>
          </p:cNvPicPr>
          <p:nvPr/>
        </p:nvPicPr>
        <p:blipFill>
          <a:blip r:embed="rId2"/>
          <a:srcRect l="584" t="22559" r="78976" b="65041"/>
          <a:stretch>
            <a:fillRect/>
          </a:stretch>
        </p:blipFill>
        <p:spPr bwMode="auto">
          <a:xfrm>
            <a:off x="1331913" y="1196975"/>
            <a:ext cx="25193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4452" name="Group 20"/>
          <p:cNvGraphicFramePr>
            <a:graphicFrameLocks noGrp="1"/>
          </p:cNvGraphicFramePr>
          <p:nvPr/>
        </p:nvGraphicFramePr>
        <p:xfrm>
          <a:off x="917575" y="2774950"/>
          <a:ext cx="7542213" cy="1646238"/>
        </p:xfrm>
        <a:graphic>
          <a:graphicData uri="http://schemas.openxmlformats.org/drawingml/2006/table">
            <a:tbl>
              <a:tblPr/>
              <a:tblGrid>
                <a:gridCol w="6380163"/>
                <a:gridCol w="116205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Studi di Bioequivalenza  pubblicati (2001-2011)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0010" marR="600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32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0010" marR="6001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0010" marR="600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0010" marR="6001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it-IT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Studi di BE eseguiti nel volontario sano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0010" marR="600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26</a:t>
                      </a:r>
                    </a:p>
                  </a:txBody>
                  <a:tcPr marL="60010" marR="6001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            - Studi che hanno dimostrato  bioquivalenza</a:t>
                      </a:r>
                    </a:p>
                  </a:txBody>
                  <a:tcPr marL="60010" marR="600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22 (85%)</a:t>
                      </a:r>
                    </a:p>
                  </a:txBody>
                  <a:tcPr marL="60010" marR="6001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258888" y="115888"/>
            <a:ext cx="7777162" cy="579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L’esperienza spagnola…</a:t>
            </a:r>
          </a:p>
        </p:txBody>
      </p:sp>
      <p:sp>
        <p:nvSpPr>
          <p:cNvPr id="276483" name="CasellaDiTesto 4"/>
          <p:cNvSpPr txBox="1">
            <a:spLocks noChangeArrowheads="1"/>
          </p:cNvSpPr>
          <p:nvPr/>
        </p:nvSpPr>
        <p:spPr bwMode="auto">
          <a:xfrm>
            <a:off x="5465763" y="6527800"/>
            <a:ext cx="3643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Homar et al, Health Economics Review 2012 -</a:t>
            </a:r>
          </a:p>
        </p:txBody>
      </p:sp>
      <p:pic>
        <p:nvPicPr>
          <p:cNvPr id="276484" name="Picture 2"/>
          <p:cNvPicPr>
            <a:picLocks noChangeAspect="1" noChangeArrowheads="1"/>
          </p:cNvPicPr>
          <p:nvPr/>
        </p:nvPicPr>
        <p:blipFill>
          <a:blip r:embed="rId2"/>
          <a:srcRect t="23808" b="15614"/>
          <a:stretch>
            <a:fillRect/>
          </a:stretch>
        </p:blipFill>
        <p:spPr bwMode="auto">
          <a:xfrm>
            <a:off x="1403350" y="836613"/>
            <a:ext cx="6408738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5" name="CasellaDiTesto 8"/>
          <p:cNvSpPr txBox="1">
            <a:spLocks noChangeArrowheads="1"/>
          </p:cNvSpPr>
          <p:nvPr/>
        </p:nvSpPr>
        <p:spPr bwMode="auto">
          <a:xfrm>
            <a:off x="468313" y="3068638"/>
            <a:ext cx="38877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000099"/>
                </a:solidFill>
                <a:latin typeface="Tahoma" pitchFamily="34" charset="0"/>
              </a:rPr>
              <a:t>Nel </a:t>
            </a:r>
            <a:r>
              <a:rPr lang="en-US" sz="2000" b="0" u="sng">
                <a:solidFill>
                  <a:srgbClr val="FF0000"/>
                </a:solidFill>
                <a:latin typeface="Tahoma" pitchFamily="34" charset="0"/>
              </a:rPr>
              <a:t>Giugno 2010 </a:t>
            </a:r>
            <a:r>
              <a:rPr lang="en-US" sz="2000" b="0">
                <a:solidFill>
                  <a:srgbClr val="000099"/>
                </a:solidFill>
                <a:latin typeface="Tahoma" pitchFamily="34" charset="0"/>
              </a:rPr>
              <a:t>il servizio sanitario delle Isole Baleari ha imposto l’introduzione di lamivudina e zidovudina generiche nelle terapie antoretrovirali di mantenimento e lo “spacchettamento” delle </a:t>
            </a:r>
            <a:r>
              <a:rPr lang="en-US" sz="2000" b="0" i="1">
                <a:solidFill>
                  <a:srgbClr val="000099"/>
                </a:solidFill>
                <a:latin typeface="Tahoma" pitchFamily="34" charset="0"/>
              </a:rPr>
              <a:t>fixed dose combinations (FDC) </a:t>
            </a:r>
            <a:r>
              <a:rPr lang="en-US" sz="2000" b="0">
                <a:solidFill>
                  <a:srgbClr val="000099"/>
                </a:solidFill>
                <a:latin typeface="Tahoma" pitchFamily="34" charset="0"/>
              </a:rPr>
              <a:t>(reintrodotte ad </a:t>
            </a:r>
            <a:r>
              <a:rPr lang="en-US" sz="2000" b="0" u="sng">
                <a:solidFill>
                  <a:srgbClr val="FF0000"/>
                </a:solidFill>
                <a:latin typeface="Tahoma" pitchFamily="34" charset="0"/>
              </a:rPr>
              <a:t>Agosto 2010</a:t>
            </a:r>
            <a:r>
              <a:rPr lang="en-US" sz="2000" b="0">
                <a:solidFill>
                  <a:srgbClr val="000099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276486" name="CasellaDiTesto 9"/>
          <p:cNvSpPr txBox="1">
            <a:spLocks noChangeArrowheads="1"/>
          </p:cNvSpPr>
          <p:nvPr/>
        </p:nvSpPr>
        <p:spPr bwMode="auto">
          <a:xfrm>
            <a:off x="5505450" y="2997200"/>
            <a:ext cx="23796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rgbClr val="000000"/>
                </a:solidFill>
                <a:latin typeface="Tahoma" pitchFamily="34" charset="0"/>
              </a:rPr>
              <a:t>database  locale con 434 pazienti HIV</a:t>
            </a:r>
          </a:p>
        </p:txBody>
      </p:sp>
      <p:sp>
        <p:nvSpPr>
          <p:cNvPr id="276487" name="CasellaDiTesto 10"/>
          <p:cNvSpPr txBox="1">
            <a:spLocks noChangeArrowheads="1"/>
          </p:cNvSpPr>
          <p:nvPr/>
        </p:nvSpPr>
        <p:spPr bwMode="auto">
          <a:xfrm>
            <a:off x="4932363" y="4078288"/>
            <a:ext cx="14398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rgbClr val="000000"/>
                </a:solidFill>
                <a:latin typeface="Tahoma" pitchFamily="34" charset="0"/>
              </a:rPr>
              <a:t>75 convertiti a generici</a:t>
            </a:r>
          </a:p>
        </p:txBody>
      </p:sp>
      <p:sp>
        <p:nvSpPr>
          <p:cNvPr id="276488" name="CasellaDiTesto 11"/>
          <p:cNvSpPr txBox="1">
            <a:spLocks noChangeArrowheads="1"/>
          </p:cNvSpPr>
          <p:nvPr/>
        </p:nvSpPr>
        <p:spPr bwMode="auto">
          <a:xfrm>
            <a:off x="6732588" y="4076700"/>
            <a:ext cx="172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rgbClr val="000000"/>
                </a:solidFill>
                <a:latin typeface="Tahoma" pitchFamily="34" charset="0"/>
              </a:rPr>
              <a:t>150 mantenuti con FDC</a:t>
            </a: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5867400" y="3644900"/>
            <a:ext cx="504825" cy="3603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7019925" y="3644900"/>
            <a:ext cx="504825" cy="3603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5651500" y="4797425"/>
            <a:ext cx="0" cy="7921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7596188" y="4797425"/>
            <a:ext cx="0" cy="7921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493" name="CasellaDiTesto 19"/>
          <p:cNvSpPr txBox="1">
            <a:spLocks noChangeArrowheads="1"/>
          </p:cNvSpPr>
          <p:nvPr/>
        </p:nvSpPr>
        <p:spPr bwMode="auto">
          <a:xfrm>
            <a:off x="5148263" y="5765800"/>
            <a:ext cx="313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CC"/>
                </a:solidFill>
                <a:latin typeface="Tahoma" pitchFamily="34" charset="0"/>
              </a:rPr>
              <a:t>Raccolta eventi avversi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258888" y="115888"/>
            <a:ext cx="7777162" cy="579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L’esperienza spagnola…</a:t>
            </a:r>
          </a:p>
        </p:txBody>
      </p:sp>
      <p:sp>
        <p:nvSpPr>
          <p:cNvPr id="277507" name="CasellaDiTesto 4"/>
          <p:cNvSpPr txBox="1">
            <a:spLocks noChangeArrowheads="1"/>
          </p:cNvSpPr>
          <p:nvPr/>
        </p:nvSpPr>
        <p:spPr bwMode="auto">
          <a:xfrm>
            <a:off x="5465763" y="6527800"/>
            <a:ext cx="3643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Homar et al, Health Economics Review 2012 -</a:t>
            </a:r>
          </a:p>
        </p:txBody>
      </p:sp>
      <p:graphicFrame>
        <p:nvGraphicFramePr>
          <p:cNvPr id="190504" name="Group 40"/>
          <p:cNvGraphicFramePr>
            <a:graphicFrameLocks noGrp="1"/>
          </p:cNvGraphicFramePr>
          <p:nvPr/>
        </p:nvGraphicFramePr>
        <p:xfrm>
          <a:off x="395288" y="1196975"/>
          <a:ext cx="7993062" cy="4646613"/>
        </p:xfrm>
        <a:graphic>
          <a:graphicData uri="http://schemas.openxmlformats.org/drawingml/2006/table">
            <a:tbl>
              <a:tblPr/>
              <a:tblGrid>
                <a:gridCol w="3898900"/>
                <a:gridCol w="2173287"/>
                <a:gridCol w="1920875"/>
              </a:tblGrid>
              <a:tr h="1123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eventi durante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il follow-up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(120 giorni)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Pazienti convertiti 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Generici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Pazienti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rimasti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in FDC*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Eventi avversi (%)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18.7%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1.3%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Costo terapia (€)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2873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3017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Costo evento avverso (€)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230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Costo visita extra (€)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346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Costo totale (€)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3450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3017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Costo totale al giorno (€)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277542" name="CasellaDiTesto 7"/>
          <p:cNvSpPr txBox="1">
            <a:spLocks noChangeArrowheads="1"/>
          </p:cNvSpPr>
          <p:nvPr/>
        </p:nvSpPr>
        <p:spPr bwMode="auto">
          <a:xfrm>
            <a:off x="468313" y="6073775"/>
            <a:ext cx="2190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Tahoma" pitchFamily="34" charset="0"/>
              </a:rPr>
              <a:t>*fixed dose combinations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88"/>
            <a:ext cx="8893175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400" y="2205038"/>
            <a:ext cx="65865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32" name="Picture 3"/>
          <p:cNvPicPr>
            <a:picLocks noChangeAspect="1" noChangeArrowheads="1"/>
          </p:cNvPicPr>
          <p:nvPr/>
        </p:nvPicPr>
        <p:blipFill>
          <a:blip r:embed="rId4"/>
          <a:srcRect r="50478" b="46635"/>
          <a:stretch>
            <a:fillRect/>
          </a:stretch>
        </p:blipFill>
        <p:spPr bwMode="auto">
          <a:xfrm>
            <a:off x="5999163" y="6308725"/>
            <a:ext cx="30368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554" name="Gruppo 8"/>
          <p:cNvGrpSpPr>
            <a:grpSpLocks/>
          </p:cNvGrpSpPr>
          <p:nvPr/>
        </p:nvGrpSpPr>
        <p:grpSpPr bwMode="auto">
          <a:xfrm>
            <a:off x="107950" y="44450"/>
            <a:ext cx="8877300" cy="6624638"/>
            <a:chOff x="107950" y="44624"/>
            <a:chExt cx="8877300" cy="6624736"/>
          </a:xfrm>
        </p:grpSpPr>
        <p:pic>
          <p:nvPicPr>
            <p:cNvPr id="279555" name="Picture 2"/>
            <p:cNvPicPr>
              <a:picLocks noChangeAspect="1" noChangeArrowheads="1"/>
            </p:cNvPicPr>
            <p:nvPr/>
          </p:nvPicPr>
          <p:blipFill>
            <a:blip r:embed="rId2"/>
            <a:srcRect t="8643" b="12346"/>
            <a:stretch>
              <a:fillRect/>
            </a:stretch>
          </p:blipFill>
          <p:spPr bwMode="auto">
            <a:xfrm>
              <a:off x="107950" y="44624"/>
              <a:ext cx="8877300" cy="4608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556" name="Picture 2"/>
            <p:cNvPicPr>
              <a:picLocks noChangeAspect="1" noChangeArrowheads="1"/>
            </p:cNvPicPr>
            <p:nvPr/>
          </p:nvPicPr>
          <p:blipFill>
            <a:blip r:embed="rId3"/>
            <a:srcRect b="25975"/>
            <a:stretch>
              <a:fillRect/>
            </a:stretch>
          </p:blipFill>
          <p:spPr bwMode="auto">
            <a:xfrm>
              <a:off x="1018208" y="4822552"/>
              <a:ext cx="6768752" cy="1762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557" name="Picture 4"/>
            <p:cNvPicPr>
              <a:picLocks noChangeAspect="1" noChangeArrowheads="1"/>
            </p:cNvPicPr>
            <p:nvPr/>
          </p:nvPicPr>
          <p:blipFill>
            <a:blip r:embed="rId4"/>
            <a:srcRect l="56252" b="2751"/>
            <a:stretch>
              <a:fillRect/>
            </a:stretch>
          </p:blipFill>
          <p:spPr bwMode="auto">
            <a:xfrm>
              <a:off x="2301652" y="514772"/>
              <a:ext cx="2304504" cy="225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558" name="Picture 4"/>
            <p:cNvPicPr>
              <a:picLocks noChangeAspect="1" noChangeArrowheads="1"/>
            </p:cNvPicPr>
            <p:nvPr/>
          </p:nvPicPr>
          <p:blipFill>
            <a:blip r:embed="rId4"/>
            <a:srcRect r="44286"/>
            <a:stretch>
              <a:fillRect/>
            </a:stretch>
          </p:blipFill>
          <p:spPr bwMode="auto">
            <a:xfrm>
              <a:off x="2339752" y="260648"/>
              <a:ext cx="2934325" cy="232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ttangolo 7"/>
            <p:cNvSpPr/>
            <p:nvPr/>
          </p:nvSpPr>
          <p:spPr>
            <a:xfrm>
              <a:off x="4932363" y="6308992"/>
              <a:ext cx="3024187" cy="360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7450" y="2265363"/>
            <a:ext cx="6715125" cy="1739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Perché l’uso dei generici può determinare una diversa risposta clinica?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CasellaDiTesto 1"/>
          <p:cNvSpPr txBox="1">
            <a:spLocks noChangeArrowheads="1"/>
          </p:cNvSpPr>
          <p:nvPr/>
        </p:nvSpPr>
        <p:spPr bwMode="auto">
          <a:xfrm>
            <a:off x="5715000" y="3857625"/>
            <a:ext cx="3079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Tahoma" pitchFamily="34" charset="0"/>
              </a:rPr>
              <a:t>- Art. 10, Direttiva 2001/83/CE -</a:t>
            </a:r>
          </a:p>
        </p:txBody>
      </p:sp>
      <p:sp>
        <p:nvSpPr>
          <p:cNvPr id="262147" name="CasellaDiTesto 2"/>
          <p:cNvSpPr txBox="1">
            <a:spLocks noChangeArrowheads="1"/>
          </p:cNvSpPr>
          <p:nvPr/>
        </p:nvSpPr>
        <p:spPr bwMode="auto">
          <a:xfrm>
            <a:off x="428625" y="214313"/>
            <a:ext cx="82153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000000"/>
                </a:solidFill>
                <a:latin typeface="Tahoma" pitchFamily="34" charset="0"/>
              </a:rPr>
              <a:t>“Un medicinale generico (equivalente) è un prodotto che ha la stessa composizione qualitativa e quantitativa di sostanze attive (</a:t>
            </a:r>
            <a:r>
              <a:rPr lang="en-US" sz="2800" b="0" u="sng">
                <a:solidFill>
                  <a:srgbClr val="0000FF"/>
                </a:solidFill>
                <a:latin typeface="Tahoma" pitchFamily="34" charset="0"/>
              </a:rPr>
              <a:t>ma non degli eccipienti</a:t>
            </a:r>
            <a:r>
              <a:rPr lang="en-US" sz="2800" b="0">
                <a:solidFill>
                  <a:srgbClr val="000000"/>
                </a:solidFill>
                <a:latin typeface="Tahoma" pitchFamily="34" charset="0"/>
              </a:rPr>
              <a:t>) e la stessa forma farmaceutica del medicinale di riferimento, nonché una bioequivalenza con il medicinale di riferimento dimostrata da studi di biodisponibilità (all’interno di limiti accettabili predefiniti)”</a:t>
            </a:r>
          </a:p>
        </p:txBody>
      </p:sp>
      <p:sp>
        <p:nvSpPr>
          <p:cNvPr id="262148" name="Rettangolo 3"/>
          <p:cNvSpPr>
            <a:spLocks noChangeArrowheads="1"/>
          </p:cNvSpPr>
          <p:nvPr/>
        </p:nvSpPr>
        <p:spPr bwMode="auto">
          <a:xfrm>
            <a:off x="357188" y="4725988"/>
            <a:ext cx="8286750" cy="16319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buFont typeface="Wingdings" pitchFamily="2" charset="2"/>
              <a:buChar char="ü"/>
            </a:pPr>
            <a:r>
              <a:rPr lang="it-IT" sz="2000" b="0">
                <a:solidFill>
                  <a:srgbClr val="0000CC"/>
                </a:solidFill>
                <a:latin typeface="Tahoma" pitchFamily="34" charset="0"/>
              </a:rPr>
              <a:t>Il medicinale equivalente, dunque, non è mai perfettamente uguale al prodotto imitato, ma solo “essenzialmente simile”…</a:t>
            </a:r>
          </a:p>
          <a:p>
            <a:pPr marL="265113" indent="-265113"/>
            <a:endParaRPr lang="it-IT" sz="2000" b="0">
              <a:solidFill>
                <a:srgbClr val="0000CC"/>
              </a:solidFill>
              <a:latin typeface="Tahoma" pitchFamily="34" charset="0"/>
            </a:endParaRPr>
          </a:p>
          <a:p>
            <a:pPr marL="265113" indent="-265113">
              <a:buFont typeface="Wingdings" pitchFamily="2" charset="2"/>
              <a:buChar char="ü"/>
            </a:pPr>
            <a:r>
              <a:rPr lang="it-IT" sz="2000" b="0">
                <a:solidFill>
                  <a:srgbClr val="0000CC"/>
                </a:solidFill>
                <a:latin typeface="Tahoma" pitchFamily="34" charset="0"/>
              </a:rPr>
              <a:t> I farmaci equivalenti vengono approvati mediante processi semplificati, che non richiedono la verifica di efficacia e sicurezza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79388" y="107950"/>
            <a:ext cx="8677275" cy="1066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0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I° fattore: </a:t>
            </a:r>
            <a:r>
              <a:rPr lang="it-IT" sz="3200" b="0">
                <a:solidFill>
                  <a:srgbClr val="0000CC"/>
                </a:solidFill>
                <a:latin typeface="Tahoma" pitchFamily="34" charset="0"/>
              </a:rPr>
              <a:t>limiti metodologici delle linee guida per la valutazione della bioequivalenza:</a:t>
            </a:r>
          </a:p>
        </p:txBody>
      </p:sp>
      <p:sp>
        <p:nvSpPr>
          <p:cNvPr id="281603" name="CasellaDiTesto 31"/>
          <p:cNvSpPr txBox="1">
            <a:spLocks noChangeArrowheads="1"/>
          </p:cNvSpPr>
          <p:nvPr/>
        </p:nvSpPr>
        <p:spPr bwMode="auto">
          <a:xfrm>
            <a:off x="250825" y="5589588"/>
            <a:ext cx="86058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000000"/>
                </a:solidFill>
                <a:latin typeface="Tahoma" pitchFamily="34" charset="0"/>
              </a:rPr>
              <a:t>La bioequivalenza viene valutata dopo somministrazione di una dose singola di farmaco, una condizione lontana dallo stato di equilibrio (steady state, che si raggiunge ad un tempo corrispondente a 5 emivite)</a:t>
            </a:r>
          </a:p>
        </p:txBody>
      </p:sp>
      <p:sp>
        <p:nvSpPr>
          <p:cNvPr id="281604" name="Rectangle 6"/>
          <p:cNvSpPr>
            <a:spLocks noChangeArrowheads="1"/>
          </p:cNvSpPr>
          <p:nvPr/>
        </p:nvSpPr>
        <p:spPr bwMode="auto">
          <a:xfrm>
            <a:off x="1012825" y="1720850"/>
            <a:ext cx="6086475" cy="151923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1605" name="Line 7"/>
          <p:cNvSpPr>
            <a:spLocks noChangeShapeType="1"/>
          </p:cNvSpPr>
          <p:nvPr/>
        </p:nvSpPr>
        <p:spPr bwMode="auto">
          <a:xfrm>
            <a:off x="1006475" y="3800475"/>
            <a:ext cx="5957888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06" name="Line 10"/>
          <p:cNvSpPr>
            <a:spLocks noChangeShapeType="1"/>
          </p:cNvSpPr>
          <p:nvPr/>
        </p:nvSpPr>
        <p:spPr bwMode="auto">
          <a:xfrm>
            <a:off x="1006475" y="1465263"/>
            <a:ext cx="5957888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07" name="Line 11"/>
          <p:cNvSpPr>
            <a:spLocks noChangeShapeType="1"/>
          </p:cNvSpPr>
          <p:nvPr/>
        </p:nvSpPr>
        <p:spPr bwMode="auto">
          <a:xfrm>
            <a:off x="928688" y="4581525"/>
            <a:ext cx="77787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08" name="Line 12"/>
          <p:cNvSpPr>
            <a:spLocks noChangeShapeType="1"/>
          </p:cNvSpPr>
          <p:nvPr/>
        </p:nvSpPr>
        <p:spPr bwMode="auto">
          <a:xfrm>
            <a:off x="928688" y="3800475"/>
            <a:ext cx="77787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09" name="Line 13"/>
          <p:cNvSpPr>
            <a:spLocks noChangeShapeType="1"/>
          </p:cNvSpPr>
          <p:nvPr/>
        </p:nvSpPr>
        <p:spPr bwMode="auto">
          <a:xfrm>
            <a:off x="928688" y="3021013"/>
            <a:ext cx="77787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10" name="Line 14"/>
          <p:cNvSpPr>
            <a:spLocks noChangeShapeType="1"/>
          </p:cNvSpPr>
          <p:nvPr/>
        </p:nvSpPr>
        <p:spPr bwMode="auto">
          <a:xfrm>
            <a:off x="928688" y="2244725"/>
            <a:ext cx="77787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11" name="Line 15"/>
          <p:cNvSpPr>
            <a:spLocks noChangeShapeType="1"/>
          </p:cNvSpPr>
          <p:nvPr/>
        </p:nvSpPr>
        <p:spPr bwMode="auto">
          <a:xfrm>
            <a:off x="1006475" y="4581525"/>
            <a:ext cx="5957888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12" name="Line 16"/>
          <p:cNvSpPr>
            <a:spLocks noChangeShapeType="1"/>
          </p:cNvSpPr>
          <p:nvPr/>
        </p:nvSpPr>
        <p:spPr bwMode="auto">
          <a:xfrm>
            <a:off x="1003300" y="3800475"/>
            <a:ext cx="596106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13" name="Line 19"/>
          <p:cNvSpPr>
            <a:spLocks noChangeShapeType="1"/>
          </p:cNvSpPr>
          <p:nvPr/>
        </p:nvSpPr>
        <p:spPr bwMode="auto">
          <a:xfrm>
            <a:off x="1003300" y="1468438"/>
            <a:ext cx="5961063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14" name="Line 20"/>
          <p:cNvSpPr>
            <a:spLocks noChangeShapeType="1"/>
          </p:cNvSpPr>
          <p:nvPr/>
        </p:nvSpPr>
        <p:spPr bwMode="auto">
          <a:xfrm>
            <a:off x="925513" y="4578350"/>
            <a:ext cx="777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15" name="Line 21"/>
          <p:cNvSpPr>
            <a:spLocks noChangeShapeType="1"/>
          </p:cNvSpPr>
          <p:nvPr/>
        </p:nvSpPr>
        <p:spPr bwMode="auto">
          <a:xfrm>
            <a:off x="925513" y="3800475"/>
            <a:ext cx="777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16" name="Line 22"/>
          <p:cNvSpPr>
            <a:spLocks noChangeShapeType="1"/>
          </p:cNvSpPr>
          <p:nvPr/>
        </p:nvSpPr>
        <p:spPr bwMode="auto">
          <a:xfrm>
            <a:off x="925513" y="3024188"/>
            <a:ext cx="777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17" name="Line 23"/>
          <p:cNvSpPr>
            <a:spLocks noChangeShapeType="1"/>
          </p:cNvSpPr>
          <p:nvPr/>
        </p:nvSpPr>
        <p:spPr bwMode="auto">
          <a:xfrm>
            <a:off x="925513" y="2244725"/>
            <a:ext cx="777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18" name="Line 24"/>
          <p:cNvSpPr>
            <a:spLocks noChangeShapeType="1"/>
          </p:cNvSpPr>
          <p:nvPr/>
        </p:nvSpPr>
        <p:spPr bwMode="auto">
          <a:xfrm>
            <a:off x="1003300" y="4578350"/>
            <a:ext cx="59610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19" name="Freeform 25"/>
          <p:cNvSpPr>
            <a:spLocks/>
          </p:cNvSpPr>
          <p:nvPr/>
        </p:nvSpPr>
        <p:spPr bwMode="auto">
          <a:xfrm>
            <a:off x="1003300" y="2051050"/>
            <a:ext cx="5961063" cy="2527300"/>
          </a:xfrm>
          <a:custGeom>
            <a:avLst/>
            <a:gdLst>
              <a:gd name="T0" fmla="*/ 0 w 1910"/>
              <a:gd name="T1" fmla="*/ 2147483647 h 810"/>
              <a:gd name="T2" fmla="*/ 2147483647 w 1910"/>
              <a:gd name="T3" fmla="*/ 2147483647 h 810"/>
              <a:gd name="T4" fmla="*/ 2147483647 w 1910"/>
              <a:gd name="T5" fmla="*/ 2147483647 h 810"/>
              <a:gd name="T6" fmla="*/ 2147483647 w 1910"/>
              <a:gd name="T7" fmla="*/ 2147483647 h 810"/>
              <a:gd name="T8" fmla="*/ 2147483647 w 1910"/>
              <a:gd name="T9" fmla="*/ 2147483647 h 810"/>
              <a:gd name="T10" fmla="*/ 2147483647 w 1910"/>
              <a:gd name="T11" fmla="*/ 2147483647 h 810"/>
              <a:gd name="T12" fmla="*/ 2147483647 w 1910"/>
              <a:gd name="T13" fmla="*/ 2147483647 h 810"/>
              <a:gd name="T14" fmla="*/ 2147483647 w 1910"/>
              <a:gd name="T15" fmla="*/ 2147483647 h 810"/>
              <a:gd name="T16" fmla="*/ 2147483647 w 1910"/>
              <a:gd name="T17" fmla="*/ 2147483647 h 810"/>
              <a:gd name="T18" fmla="*/ 2147483647 w 1910"/>
              <a:gd name="T19" fmla="*/ 2147483647 h 810"/>
              <a:gd name="T20" fmla="*/ 2147483647 w 1910"/>
              <a:gd name="T21" fmla="*/ 2147483647 h 810"/>
              <a:gd name="T22" fmla="*/ 2147483647 w 1910"/>
              <a:gd name="T23" fmla="*/ 0 h 810"/>
              <a:gd name="T24" fmla="*/ 2147483647 w 1910"/>
              <a:gd name="T25" fmla="*/ 2147483647 h 8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10"/>
              <a:gd name="T40" fmla="*/ 0 h 810"/>
              <a:gd name="T41" fmla="*/ 1910 w 1910"/>
              <a:gd name="T42" fmla="*/ 810 h 8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10" h="810">
                <a:moveTo>
                  <a:pt x="0" y="810"/>
                </a:moveTo>
                <a:lnTo>
                  <a:pt x="160" y="436"/>
                </a:lnTo>
                <a:lnTo>
                  <a:pt x="317" y="623"/>
                </a:lnTo>
                <a:lnTo>
                  <a:pt x="477" y="249"/>
                </a:lnTo>
                <a:lnTo>
                  <a:pt x="637" y="436"/>
                </a:lnTo>
                <a:lnTo>
                  <a:pt x="795" y="62"/>
                </a:lnTo>
                <a:lnTo>
                  <a:pt x="955" y="249"/>
                </a:lnTo>
                <a:lnTo>
                  <a:pt x="1115" y="37"/>
                </a:lnTo>
                <a:lnTo>
                  <a:pt x="1272" y="237"/>
                </a:lnTo>
                <a:lnTo>
                  <a:pt x="1432" y="25"/>
                </a:lnTo>
                <a:lnTo>
                  <a:pt x="1592" y="237"/>
                </a:lnTo>
                <a:lnTo>
                  <a:pt x="1750" y="0"/>
                </a:lnTo>
                <a:lnTo>
                  <a:pt x="1910" y="237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20" name="Rectangle 29"/>
          <p:cNvSpPr>
            <a:spLocks noChangeArrowheads="1"/>
          </p:cNvSpPr>
          <p:nvPr/>
        </p:nvSpPr>
        <p:spPr bwMode="auto">
          <a:xfrm rot="-5400000">
            <a:off x="-1047749" y="3000375"/>
            <a:ext cx="30083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b="0">
                <a:solidFill>
                  <a:srgbClr val="0000CC"/>
                </a:solidFill>
                <a:latin typeface="Tahoma" pitchFamily="34" charset="0"/>
              </a:rPr>
              <a:t>Concentrazione di</a:t>
            </a:r>
          </a:p>
          <a:p>
            <a:pPr algn="ctr"/>
            <a:r>
              <a:rPr lang="en-US" b="0">
                <a:solidFill>
                  <a:srgbClr val="0000CC"/>
                </a:solidFill>
                <a:latin typeface="Tahoma" pitchFamily="34" charset="0"/>
              </a:rPr>
              <a:t> farmaco nel sangue</a:t>
            </a:r>
          </a:p>
        </p:txBody>
      </p:sp>
      <p:sp>
        <p:nvSpPr>
          <p:cNvPr id="281621" name="Rectangle 30"/>
          <p:cNvSpPr>
            <a:spLocks noChangeArrowheads="1"/>
          </p:cNvSpPr>
          <p:nvPr/>
        </p:nvSpPr>
        <p:spPr bwMode="auto">
          <a:xfrm>
            <a:off x="6986588" y="4732338"/>
            <a:ext cx="638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Times New Roman" pitchFamily="18" charset="0"/>
              </a:rPr>
              <a:t>Tempo</a:t>
            </a: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1622" name="Freeform 31"/>
          <p:cNvSpPr>
            <a:spLocks noEditPoints="1"/>
          </p:cNvSpPr>
          <p:nvPr/>
        </p:nvSpPr>
        <p:spPr bwMode="auto">
          <a:xfrm>
            <a:off x="1974850" y="4619625"/>
            <a:ext cx="87313" cy="249238"/>
          </a:xfrm>
          <a:custGeom>
            <a:avLst/>
            <a:gdLst>
              <a:gd name="T0" fmla="*/ 2147483647 w 55"/>
              <a:gd name="T1" fmla="*/ 2147483647 h 157"/>
              <a:gd name="T2" fmla="*/ 2147483647 w 55"/>
              <a:gd name="T3" fmla="*/ 2147483647 h 157"/>
              <a:gd name="T4" fmla="*/ 2147483647 w 55"/>
              <a:gd name="T5" fmla="*/ 2147483647 h 157"/>
              <a:gd name="T6" fmla="*/ 2147483647 w 55"/>
              <a:gd name="T7" fmla="*/ 2147483647 h 157"/>
              <a:gd name="T8" fmla="*/ 2147483647 w 55"/>
              <a:gd name="T9" fmla="*/ 2147483647 h 157"/>
              <a:gd name="T10" fmla="*/ 0 w 55"/>
              <a:gd name="T11" fmla="*/ 2147483647 h 157"/>
              <a:gd name="T12" fmla="*/ 2147483647 w 55"/>
              <a:gd name="T13" fmla="*/ 0 h 157"/>
              <a:gd name="T14" fmla="*/ 2147483647 w 55"/>
              <a:gd name="T15" fmla="*/ 2147483647 h 157"/>
              <a:gd name="T16" fmla="*/ 0 w 55"/>
              <a:gd name="T17" fmla="*/ 2147483647 h 1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57"/>
              <a:gd name="T29" fmla="*/ 55 w 55"/>
              <a:gd name="T30" fmla="*/ 157 h 1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57">
                <a:moveTo>
                  <a:pt x="18" y="157"/>
                </a:moveTo>
                <a:lnTo>
                  <a:pt x="18" y="47"/>
                </a:lnTo>
                <a:lnTo>
                  <a:pt x="37" y="47"/>
                </a:lnTo>
                <a:lnTo>
                  <a:pt x="37" y="157"/>
                </a:lnTo>
                <a:lnTo>
                  <a:pt x="18" y="157"/>
                </a:lnTo>
                <a:close/>
                <a:moveTo>
                  <a:pt x="0" y="55"/>
                </a:moveTo>
                <a:lnTo>
                  <a:pt x="27" y="0"/>
                </a:lnTo>
                <a:lnTo>
                  <a:pt x="55" y="55"/>
                </a:lnTo>
                <a:lnTo>
                  <a:pt x="0" y="55"/>
                </a:lnTo>
                <a:close/>
              </a:path>
            </a:pathLst>
          </a:custGeom>
          <a:solidFill>
            <a:srgbClr val="3333CC"/>
          </a:solidFill>
          <a:ln w="31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23" name="Freeform 32"/>
          <p:cNvSpPr>
            <a:spLocks noEditPoints="1"/>
          </p:cNvSpPr>
          <p:nvPr/>
        </p:nvSpPr>
        <p:spPr bwMode="auto">
          <a:xfrm>
            <a:off x="2973388" y="4619625"/>
            <a:ext cx="87312" cy="249238"/>
          </a:xfrm>
          <a:custGeom>
            <a:avLst/>
            <a:gdLst>
              <a:gd name="T0" fmla="*/ 2147483647 w 55"/>
              <a:gd name="T1" fmla="*/ 2147483647 h 157"/>
              <a:gd name="T2" fmla="*/ 2147483647 w 55"/>
              <a:gd name="T3" fmla="*/ 2147483647 h 157"/>
              <a:gd name="T4" fmla="*/ 2147483647 w 55"/>
              <a:gd name="T5" fmla="*/ 2147483647 h 157"/>
              <a:gd name="T6" fmla="*/ 2147483647 w 55"/>
              <a:gd name="T7" fmla="*/ 2147483647 h 157"/>
              <a:gd name="T8" fmla="*/ 2147483647 w 55"/>
              <a:gd name="T9" fmla="*/ 2147483647 h 157"/>
              <a:gd name="T10" fmla="*/ 0 w 55"/>
              <a:gd name="T11" fmla="*/ 2147483647 h 157"/>
              <a:gd name="T12" fmla="*/ 2147483647 w 55"/>
              <a:gd name="T13" fmla="*/ 0 h 157"/>
              <a:gd name="T14" fmla="*/ 2147483647 w 55"/>
              <a:gd name="T15" fmla="*/ 2147483647 h 157"/>
              <a:gd name="T16" fmla="*/ 0 w 55"/>
              <a:gd name="T17" fmla="*/ 2147483647 h 1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57"/>
              <a:gd name="T29" fmla="*/ 55 w 55"/>
              <a:gd name="T30" fmla="*/ 157 h 1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57">
                <a:moveTo>
                  <a:pt x="20" y="157"/>
                </a:moveTo>
                <a:lnTo>
                  <a:pt x="20" y="47"/>
                </a:lnTo>
                <a:lnTo>
                  <a:pt x="37" y="47"/>
                </a:lnTo>
                <a:lnTo>
                  <a:pt x="37" y="157"/>
                </a:lnTo>
                <a:lnTo>
                  <a:pt x="20" y="157"/>
                </a:lnTo>
                <a:close/>
                <a:moveTo>
                  <a:pt x="0" y="55"/>
                </a:moveTo>
                <a:lnTo>
                  <a:pt x="28" y="0"/>
                </a:lnTo>
                <a:lnTo>
                  <a:pt x="55" y="55"/>
                </a:lnTo>
                <a:lnTo>
                  <a:pt x="0" y="55"/>
                </a:lnTo>
                <a:close/>
              </a:path>
            </a:pathLst>
          </a:custGeom>
          <a:solidFill>
            <a:srgbClr val="3333CC"/>
          </a:solidFill>
          <a:ln w="31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24" name="Freeform 33"/>
          <p:cNvSpPr>
            <a:spLocks noEditPoints="1"/>
          </p:cNvSpPr>
          <p:nvPr/>
        </p:nvSpPr>
        <p:spPr bwMode="auto">
          <a:xfrm>
            <a:off x="3940175" y="4619625"/>
            <a:ext cx="88900" cy="249238"/>
          </a:xfrm>
          <a:custGeom>
            <a:avLst/>
            <a:gdLst>
              <a:gd name="T0" fmla="*/ 2147483647 w 56"/>
              <a:gd name="T1" fmla="*/ 2147483647 h 157"/>
              <a:gd name="T2" fmla="*/ 2147483647 w 56"/>
              <a:gd name="T3" fmla="*/ 2147483647 h 157"/>
              <a:gd name="T4" fmla="*/ 2147483647 w 56"/>
              <a:gd name="T5" fmla="*/ 2147483647 h 157"/>
              <a:gd name="T6" fmla="*/ 2147483647 w 56"/>
              <a:gd name="T7" fmla="*/ 2147483647 h 157"/>
              <a:gd name="T8" fmla="*/ 2147483647 w 56"/>
              <a:gd name="T9" fmla="*/ 2147483647 h 157"/>
              <a:gd name="T10" fmla="*/ 0 w 56"/>
              <a:gd name="T11" fmla="*/ 2147483647 h 157"/>
              <a:gd name="T12" fmla="*/ 2147483647 w 56"/>
              <a:gd name="T13" fmla="*/ 0 h 157"/>
              <a:gd name="T14" fmla="*/ 2147483647 w 56"/>
              <a:gd name="T15" fmla="*/ 2147483647 h 157"/>
              <a:gd name="T16" fmla="*/ 0 w 56"/>
              <a:gd name="T17" fmla="*/ 2147483647 h 1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"/>
              <a:gd name="T28" fmla="*/ 0 h 157"/>
              <a:gd name="T29" fmla="*/ 56 w 56"/>
              <a:gd name="T30" fmla="*/ 157 h 1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" h="157">
                <a:moveTo>
                  <a:pt x="18" y="157"/>
                </a:moveTo>
                <a:lnTo>
                  <a:pt x="18" y="47"/>
                </a:lnTo>
                <a:lnTo>
                  <a:pt x="36" y="47"/>
                </a:lnTo>
                <a:lnTo>
                  <a:pt x="36" y="157"/>
                </a:lnTo>
                <a:lnTo>
                  <a:pt x="18" y="157"/>
                </a:lnTo>
                <a:close/>
                <a:moveTo>
                  <a:pt x="0" y="55"/>
                </a:moveTo>
                <a:lnTo>
                  <a:pt x="28" y="0"/>
                </a:lnTo>
                <a:lnTo>
                  <a:pt x="56" y="55"/>
                </a:lnTo>
                <a:lnTo>
                  <a:pt x="0" y="55"/>
                </a:lnTo>
                <a:close/>
              </a:path>
            </a:pathLst>
          </a:custGeom>
          <a:solidFill>
            <a:srgbClr val="3333CC"/>
          </a:solidFill>
          <a:ln w="31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25" name="Freeform 34"/>
          <p:cNvSpPr>
            <a:spLocks noEditPoints="1"/>
          </p:cNvSpPr>
          <p:nvPr/>
        </p:nvSpPr>
        <p:spPr bwMode="auto">
          <a:xfrm>
            <a:off x="4924425" y="4619625"/>
            <a:ext cx="87313" cy="249238"/>
          </a:xfrm>
          <a:custGeom>
            <a:avLst/>
            <a:gdLst>
              <a:gd name="T0" fmla="*/ 2147483647 w 55"/>
              <a:gd name="T1" fmla="*/ 2147483647 h 157"/>
              <a:gd name="T2" fmla="*/ 2147483647 w 55"/>
              <a:gd name="T3" fmla="*/ 2147483647 h 157"/>
              <a:gd name="T4" fmla="*/ 2147483647 w 55"/>
              <a:gd name="T5" fmla="*/ 2147483647 h 157"/>
              <a:gd name="T6" fmla="*/ 2147483647 w 55"/>
              <a:gd name="T7" fmla="*/ 2147483647 h 157"/>
              <a:gd name="T8" fmla="*/ 2147483647 w 55"/>
              <a:gd name="T9" fmla="*/ 2147483647 h 157"/>
              <a:gd name="T10" fmla="*/ 0 w 55"/>
              <a:gd name="T11" fmla="*/ 2147483647 h 157"/>
              <a:gd name="T12" fmla="*/ 2147483647 w 55"/>
              <a:gd name="T13" fmla="*/ 0 h 157"/>
              <a:gd name="T14" fmla="*/ 2147483647 w 55"/>
              <a:gd name="T15" fmla="*/ 2147483647 h 157"/>
              <a:gd name="T16" fmla="*/ 0 w 55"/>
              <a:gd name="T17" fmla="*/ 2147483647 h 1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57"/>
              <a:gd name="T29" fmla="*/ 55 w 55"/>
              <a:gd name="T30" fmla="*/ 157 h 1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57">
                <a:moveTo>
                  <a:pt x="19" y="157"/>
                </a:moveTo>
                <a:lnTo>
                  <a:pt x="19" y="47"/>
                </a:lnTo>
                <a:lnTo>
                  <a:pt x="37" y="47"/>
                </a:lnTo>
                <a:lnTo>
                  <a:pt x="37" y="157"/>
                </a:lnTo>
                <a:lnTo>
                  <a:pt x="19" y="157"/>
                </a:lnTo>
                <a:close/>
                <a:moveTo>
                  <a:pt x="0" y="55"/>
                </a:moveTo>
                <a:lnTo>
                  <a:pt x="27" y="0"/>
                </a:lnTo>
                <a:lnTo>
                  <a:pt x="55" y="55"/>
                </a:lnTo>
                <a:lnTo>
                  <a:pt x="0" y="55"/>
                </a:lnTo>
                <a:close/>
              </a:path>
            </a:pathLst>
          </a:custGeom>
          <a:solidFill>
            <a:srgbClr val="3333CC"/>
          </a:solidFill>
          <a:ln w="31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26" name="Freeform 35"/>
          <p:cNvSpPr>
            <a:spLocks noEditPoints="1"/>
          </p:cNvSpPr>
          <p:nvPr/>
        </p:nvSpPr>
        <p:spPr bwMode="auto">
          <a:xfrm>
            <a:off x="5938838" y="4619625"/>
            <a:ext cx="87312" cy="249238"/>
          </a:xfrm>
          <a:custGeom>
            <a:avLst/>
            <a:gdLst>
              <a:gd name="T0" fmla="*/ 2147483647 w 55"/>
              <a:gd name="T1" fmla="*/ 2147483647 h 157"/>
              <a:gd name="T2" fmla="*/ 2147483647 w 55"/>
              <a:gd name="T3" fmla="*/ 2147483647 h 157"/>
              <a:gd name="T4" fmla="*/ 2147483647 w 55"/>
              <a:gd name="T5" fmla="*/ 2147483647 h 157"/>
              <a:gd name="T6" fmla="*/ 2147483647 w 55"/>
              <a:gd name="T7" fmla="*/ 2147483647 h 157"/>
              <a:gd name="T8" fmla="*/ 2147483647 w 55"/>
              <a:gd name="T9" fmla="*/ 2147483647 h 157"/>
              <a:gd name="T10" fmla="*/ 0 w 55"/>
              <a:gd name="T11" fmla="*/ 2147483647 h 157"/>
              <a:gd name="T12" fmla="*/ 2147483647 w 55"/>
              <a:gd name="T13" fmla="*/ 0 h 157"/>
              <a:gd name="T14" fmla="*/ 2147483647 w 55"/>
              <a:gd name="T15" fmla="*/ 2147483647 h 157"/>
              <a:gd name="T16" fmla="*/ 0 w 55"/>
              <a:gd name="T17" fmla="*/ 2147483647 h 1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57"/>
              <a:gd name="T29" fmla="*/ 55 w 55"/>
              <a:gd name="T30" fmla="*/ 157 h 1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57">
                <a:moveTo>
                  <a:pt x="17" y="157"/>
                </a:moveTo>
                <a:lnTo>
                  <a:pt x="17" y="47"/>
                </a:lnTo>
                <a:lnTo>
                  <a:pt x="35" y="47"/>
                </a:lnTo>
                <a:lnTo>
                  <a:pt x="35" y="157"/>
                </a:lnTo>
                <a:lnTo>
                  <a:pt x="17" y="157"/>
                </a:lnTo>
                <a:close/>
                <a:moveTo>
                  <a:pt x="0" y="55"/>
                </a:moveTo>
                <a:lnTo>
                  <a:pt x="27" y="0"/>
                </a:lnTo>
                <a:lnTo>
                  <a:pt x="55" y="55"/>
                </a:lnTo>
                <a:lnTo>
                  <a:pt x="0" y="55"/>
                </a:lnTo>
                <a:close/>
              </a:path>
            </a:pathLst>
          </a:custGeom>
          <a:solidFill>
            <a:srgbClr val="3333CC"/>
          </a:solidFill>
          <a:ln w="31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27" name="Rectangle 36"/>
          <p:cNvSpPr>
            <a:spLocks noChangeArrowheads="1"/>
          </p:cNvSpPr>
          <p:nvPr/>
        </p:nvSpPr>
        <p:spPr bwMode="auto">
          <a:xfrm>
            <a:off x="3352800" y="5024438"/>
            <a:ext cx="1939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CC"/>
                </a:solidFill>
                <a:latin typeface="Tahoma" pitchFamily="34" charset="0"/>
              </a:rPr>
              <a:t>Dosi somministrate</a:t>
            </a:r>
          </a:p>
        </p:txBody>
      </p:sp>
      <p:sp>
        <p:nvSpPr>
          <p:cNvPr id="281628" name="Line 37"/>
          <p:cNvSpPr>
            <a:spLocks noChangeShapeType="1"/>
          </p:cNvSpPr>
          <p:nvPr/>
        </p:nvSpPr>
        <p:spPr bwMode="auto">
          <a:xfrm>
            <a:off x="1752600" y="4976813"/>
            <a:ext cx="4587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29" name="Line 39"/>
          <p:cNvSpPr>
            <a:spLocks noChangeShapeType="1"/>
          </p:cNvSpPr>
          <p:nvPr/>
        </p:nvSpPr>
        <p:spPr bwMode="auto">
          <a:xfrm>
            <a:off x="1006475" y="3800475"/>
            <a:ext cx="5957888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30" name="Line 40"/>
          <p:cNvSpPr>
            <a:spLocks noChangeShapeType="1"/>
          </p:cNvSpPr>
          <p:nvPr/>
        </p:nvSpPr>
        <p:spPr bwMode="auto">
          <a:xfrm>
            <a:off x="1006475" y="1465263"/>
            <a:ext cx="5957888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31" name="Line 41"/>
          <p:cNvSpPr>
            <a:spLocks noChangeShapeType="1"/>
          </p:cNvSpPr>
          <p:nvPr/>
        </p:nvSpPr>
        <p:spPr bwMode="auto">
          <a:xfrm>
            <a:off x="928688" y="4581525"/>
            <a:ext cx="77787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32" name="Line 42"/>
          <p:cNvSpPr>
            <a:spLocks noChangeShapeType="1"/>
          </p:cNvSpPr>
          <p:nvPr/>
        </p:nvSpPr>
        <p:spPr bwMode="auto">
          <a:xfrm>
            <a:off x="928688" y="3800475"/>
            <a:ext cx="77787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33" name="Line 43"/>
          <p:cNvSpPr>
            <a:spLocks noChangeShapeType="1"/>
          </p:cNvSpPr>
          <p:nvPr/>
        </p:nvSpPr>
        <p:spPr bwMode="auto">
          <a:xfrm>
            <a:off x="928688" y="3021013"/>
            <a:ext cx="77787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34" name="Line 44"/>
          <p:cNvSpPr>
            <a:spLocks noChangeShapeType="1"/>
          </p:cNvSpPr>
          <p:nvPr/>
        </p:nvSpPr>
        <p:spPr bwMode="auto">
          <a:xfrm>
            <a:off x="928688" y="2244725"/>
            <a:ext cx="77787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35" name="Line 45"/>
          <p:cNvSpPr>
            <a:spLocks noChangeShapeType="1"/>
          </p:cNvSpPr>
          <p:nvPr/>
        </p:nvSpPr>
        <p:spPr bwMode="auto">
          <a:xfrm>
            <a:off x="1006475" y="4581525"/>
            <a:ext cx="5957888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36" name="Line 46"/>
          <p:cNvSpPr>
            <a:spLocks noChangeShapeType="1"/>
          </p:cNvSpPr>
          <p:nvPr/>
        </p:nvSpPr>
        <p:spPr bwMode="auto">
          <a:xfrm>
            <a:off x="1003300" y="3800475"/>
            <a:ext cx="596106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37" name="Line 47"/>
          <p:cNvSpPr>
            <a:spLocks noChangeShapeType="1"/>
          </p:cNvSpPr>
          <p:nvPr/>
        </p:nvSpPr>
        <p:spPr bwMode="auto">
          <a:xfrm>
            <a:off x="1003300" y="1662113"/>
            <a:ext cx="1588" cy="2879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38" name="Line 48"/>
          <p:cNvSpPr>
            <a:spLocks noChangeShapeType="1"/>
          </p:cNvSpPr>
          <p:nvPr/>
        </p:nvSpPr>
        <p:spPr bwMode="auto">
          <a:xfrm>
            <a:off x="925513" y="4578350"/>
            <a:ext cx="777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39" name="Line 49"/>
          <p:cNvSpPr>
            <a:spLocks noChangeShapeType="1"/>
          </p:cNvSpPr>
          <p:nvPr/>
        </p:nvSpPr>
        <p:spPr bwMode="auto">
          <a:xfrm>
            <a:off x="925513" y="3800475"/>
            <a:ext cx="777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40" name="Line 50"/>
          <p:cNvSpPr>
            <a:spLocks noChangeShapeType="1"/>
          </p:cNvSpPr>
          <p:nvPr/>
        </p:nvSpPr>
        <p:spPr bwMode="auto">
          <a:xfrm>
            <a:off x="925513" y="3024188"/>
            <a:ext cx="777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41" name="Line 51"/>
          <p:cNvSpPr>
            <a:spLocks noChangeShapeType="1"/>
          </p:cNvSpPr>
          <p:nvPr/>
        </p:nvSpPr>
        <p:spPr bwMode="auto">
          <a:xfrm>
            <a:off x="925513" y="2244725"/>
            <a:ext cx="777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42" name="Freeform 52"/>
          <p:cNvSpPr>
            <a:spLocks/>
          </p:cNvSpPr>
          <p:nvPr/>
        </p:nvSpPr>
        <p:spPr bwMode="auto">
          <a:xfrm>
            <a:off x="1003300" y="2051050"/>
            <a:ext cx="5961063" cy="2527300"/>
          </a:xfrm>
          <a:custGeom>
            <a:avLst/>
            <a:gdLst>
              <a:gd name="T0" fmla="*/ 0 w 1910"/>
              <a:gd name="T1" fmla="*/ 2147483647 h 810"/>
              <a:gd name="T2" fmla="*/ 2147483647 w 1910"/>
              <a:gd name="T3" fmla="*/ 2147483647 h 810"/>
              <a:gd name="T4" fmla="*/ 2147483647 w 1910"/>
              <a:gd name="T5" fmla="*/ 2147483647 h 810"/>
              <a:gd name="T6" fmla="*/ 2147483647 w 1910"/>
              <a:gd name="T7" fmla="*/ 2147483647 h 810"/>
              <a:gd name="T8" fmla="*/ 2147483647 w 1910"/>
              <a:gd name="T9" fmla="*/ 2147483647 h 810"/>
              <a:gd name="T10" fmla="*/ 2147483647 w 1910"/>
              <a:gd name="T11" fmla="*/ 2147483647 h 810"/>
              <a:gd name="T12" fmla="*/ 2147483647 w 1910"/>
              <a:gd name="T13" fmla="*/ 2147483647 h 810"/>
              <a:gd name="T14" fmla="*/ 2147483647 w 1910"/>
              <a:gd name="T15" fmla="*/ 2147483647 h 810"/>
              <a:gd name="T16" fmla="*/ 2147483647 w 1910"/>
              <a:gd name="T17" fmla="*/ 2147483647 h 810"/>
              <a:gd name="T18" fmla="*/ 2147483647 w 1910"/>
              <a:gd name="T19" fmla="*/ 2147483647 h 810"/>
              <a:gd name="T20" fmla="*/ 2147483647 w 1910"/>
              <a:gd name="T21" fmla="*/ 2147483647 h 810"/>
              <a:gd name="T22" fmla="*/ 2147483647 w 1910"/>
              <a:gd name="T23" fmla="*/ 0 h 810"/>
              <a:gd name="T24" fmla="*/ 2147483647 w 1910"/>
              <a:gd name="T25" fmla="*/ 2147483647 h 8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10"/>
              <a:gd name="T40" fmla="*/ 0 h 810"/>
              <a:gd name="T41" fmla="*/ 1910 w 1910"/>
              <a:gd name="T42" fmla="*/ 810 h 8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10" h="810">
                <a:moveTo>
                  <a:pt x="0" y="810"/>
                </a:moveTo>
                <a:lnTo>
                  <a:pt x="160" y="436"/>
                </a:lnTo>
                <a:lnTo>
                  <a:pt x="317" y="623"/>
                </a:lnTo>
                <a:lnTo>
                  <a:pt x="477" y="249"/>
                </a:lnTo>
                <a:lnTo>
                  <a:pt x="637" y="436"/>
                </a:lnTo>
                <a:lnTo>
                  <a:pt x="795" y="62"/>
                </a:lnTo>
                <a:lnTo>
                  <a:pt x="955" y="249"/>
                </a:lnTo>
                <a:lnTo>
                  <a:pt x="1115" y="37"/>
                </a:lnTo>
                <a:lnTo>
                  <a:pt x="1272" y="237"/>
                </a:lnTo>
                <a:lnTo>
                  <a:pt x="1432" y="25"/>
                </a:lnTo>
                <a:lnTo>
                  <a:pt x="1592" y="237"/>
                </a:lnTo>
                <a:lnTo>
                  <a:pt x="1750" y="0"/>
                </a:lnTo>
                <a:lnTo>
                  <a:pt x="1910" y="237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43" name="Line 63"/>
          <p:cNvSpPr>
            <a:spLocks noChangeShapeType="1"/>
          </p:cNvSpPr>
          <p:nvPr/>
        </p:nvSpPr>
        <p:spPr bwMode="auto">
          <a:xfrm>
            <a:off x="1044575" y="4579938"/>
            <a:ext cx="61198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1644" name="Oval 64"/>
          <p:cNvSpPr>
            <a:spLocks noChangeArrowheads="1"/>
          </p:cNvSpPr>
          <p:nvPr/>
        </p:nvSpPr>
        <p:spPr bwMode="auto">
          <a:xfrm>
            <a:off x="1876425" y="3846513"/>
            <a:ext cx="179388" cy="179387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1645" name="Oval 65"/>
          <p:cNvSpPr>
            <a:spLocks noChangeArrowheads="1"/>
          </p:cNvSpPr>
          <p:nvPr/>
        </p:nvSpPr>
        <p:spPr bwMode="auto">
          <a:xfrm>
            <a:off x="2871788" y="3249613"/>
            <a:ext cx="179387" cy="179387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1646" name="Oval 66"/>
          <p:cNvSpPr>
            <a:spLocks noChangeArrowheads="1"/>
          </p:cNvSpPr>
          <p:nvPr/>
        </p:nvSpPr>
        <p:spPr bwMode="auto">
          <a:xfrm>
            <a:off x="3914775" y="2689225"/>
            <a:ext cx="179388" cy="1793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1647" name="Oval 67"/>
          <p:cNvSpPr>
            <a:spLocks noChangeArrowheads="1"/>
          </p:cNvSpPr>
          <p:nvPr/>
        </p:nvSpPr>
        <p:spPr bwMode="auto">
          <a:xfrm>
            <a:off x="4887913" y="2636838"/>
            <a:ext cx="179387" cy="179387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1648" name="Oval 68"/>
          <p:cNvSpPr>
            <a:spLocks noChangeArrowheads="1"/>
          </p:cNvSpPr>
          <p:nvPr/>
        </p:nvSpPr>
        <p:spPr bwMode="auto">
          <a:xfrm>
            <a:off x="5859463" y="2670175"/>
            <a:ext cx="179387" cy="1793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1649" name="Oval 69"/>
          <p:cNvSpPr>
            <a:spLocks noChangeArrowheads="1"/>
          </p:cNvSpPr>
          <p:nvPr/>
        </p:nvSpPr>
        <p:spPr bwMode="auto">
          <a:xfrm>
            <a:off x="6832600" y="2636838"/>
            <a:ext cx="179388" cy="179387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1650" name="Oval 70"/>
          <p:cNvSpPr>
            <a:spLocks noChangeArrowheads="1"/>
          </p:cNvSpPr>
          <p:nvPr/>
        </p:nvSpPr>
        <p:spPr bwMode="auto">
          <a:xfrm>
            <a:off x="5867400" y="4005263"/>
            <a:ext cx="179388" cy="179387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1651" name="Text Box 71"/>
          <p:cNvSpPr txBox="1">
            <a:spLocks noChangeArrowheads="1"/>
          </p:cNvSpPr>
          <p:nvPr/>
        </p:nvSpPr>
        <p:spPr bwMode="auto">
          <a:xfrm>
            <a:off x="6084888" y="3933825"/>
            <a:ext cx="831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00"/>
                </a:solidFill>
                <a:latin typeface="Tahoma" pitchFamily="34" charset="0"/>
              </a:rPr>
              <a:t>C</a:t>
            </a:r>
            <a:r>
              <a:rPr lang="en-US" sz="2000" b="0" baseline="-25000">
                <a:solidFill>
                  <a:srgbClr val="000000"/>
                </a:solidFill>
                <a:latin typeface="Tahoma" pitchFamily="34" charset="0"/>
              </a:rPr>
              <a:t>trough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Line 10"/>
          <p:cNvSpPr>
            <a:spLocks noChangeShapeType="1"/>
          </p:cNvSpPr>
          <p:nvPr/>
        </p:nvSpPr>
        <p:spPr bwMode="auto">
          <a:xfrm>
            <a:off x="1174750" y="549275"/>
            <a:ext cx="7173913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2627" name="Line 11"/>
          <p:cNvSpPr>
            <a:spLocks noChangeShapeType="1"/>
          </p:cNvSpPr>
          <p:nvPr/>
        </p:nvSpPr>
        <p:spPr bwMode="auto">
          <a:xfrm>
            <a:off x="1081088" y="5762625"/>
            <a:ext cx="93662" cy="3175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2628" name="Line 12"/>
          <p:cNvSpPr>
            <a:spLocks noChangeShapeType="1"/>
          </p:cNvSpPr>
          <p:nvPr/>
        </p:nvSpPr>
        <p:spPr bwMode="auto">
          <a:xfrm>
            <a:off x="1081088" y="4560888"/>
            <a:ext cx="93662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2629" name="Line 13"/>
          <p:cNvSpPr>
            <a:spLocks noChangeShapeType="1"/>
          </p:cNvSpPr>
          <p:nvPr/>
        </p:nvSpPr>
        <p:spPr bwMode="auto">
          <a:xfrm>
            <a:off x="1081088" y="3360738"/>
            <a:ext cx="93662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2630" name="Line 14"/>
          <p:cNvSpPr>
            <a:spLocks noChangeShapeType="1"/>
          </p:cNvSpPr>
          <p:nvPr/>
        </p:nvSpPr>
        <p:spPr bwMode="auto">
          <a:xfrm>
            <a:off x="1081088" y="2138363"/>
            <a:ext cx="93662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2631" name="Line 15"/>
          <p:cNvSpPr>
            <a:spLocks noChangeShapeType="1"/>
          </p:cNvSpPr>
          <p:nvPr/>
        </p:nvSpPr>
        <p:spPr bwMode="auto">
          <a:xfrm>
            <a:off x="1174750" y="5762625"/>
            <a:ext cx="7173913" cy="3175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2632" name="Line 19"/>
          <p:cNvSpPr>
            <a:spLocks noChangeShapeType="1"/>
          </p:cNvSpPr>
          <p:nvPr/>
        </p:nvSpPr>
        <p:spPr bwMode="auto">
          <a:xfrm>
            <a:off x="1171575" y="554038"/>
            <a:ext cx="717708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2633" name="Line 20"/>
          <p:cNvSpPr>
            <a:spLocks noChangeShapeType="1"/>
          </p:cNvSpPr>
          <p:nvPr/>
        </p:nvSpPr>
        <p:spPr bwMode="auto">
          <a:xfrm>
            <a:off x="1077913" y="5757863"/>
            <a:ext cx="93662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2634" name="Line 24"/>
          <p:cNvSpPr>
            <a:spLocks noChangeShapeType="1"/>
          </p:cNvSpPr>
          <p:nvPr/>
        </p:nvSpPr>
        <p:spPr bwMode="auto">
          <a:xfrm>
            <a:off x="1171575" y="5757863"/>
            <a:ext cx="7177088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2635" name="Rectangle 29"/>
          <p:cNvSpPr>
            <a:spLocks noChangeArrowheads="1"/>
          </p:cNvSpPr>
          <p:nvPr/>
        </p:nvSpPr>
        <p:spPr bwMode="auto">
          <a:xfrm rot="-5400000">
            <a:off x="-1803400" y="3790950"/>
            <a:ext cx="4632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Tahoma" pitchFamily="34" charset="0"/>
              </a:rPr>
              <a:t>[farmaco]</a:t>
            </a:r>
          </a:p>
        </p:txBody>
      </p:sp>
      <p:sp>
        <p:nvSpPr>
          <p:cNvPr id="282636" name="Freeform 31"/>
          <p:cNvSpPr>
            <a:spLocks noEditPoints="1"/>
          </p:cNvSpPr>
          <p:nvPr/>
        </p:nvSpPr>
        <p:spPr bwMode="auto">
          <a:xfrm>
            <a:off x="2341563" y="5821363"/>
            <a:ext cx="104775" cy="384175"/>
          </a:xfrm>
          <a:custGeom>
            <a:avLst/>
            <a:gdLst>
              <a:gd name="T0" fmla="*/ 2147483647 w 55"/>
              <a:gd name="T1" fmla="*/ 2147483647 h 157"/>
              <a:gd name="T2" fmla="*/ 2147483647 w 55"/>
              <a:gd name="T3" fmla="*/ 2147483647 h 157"/>
              <a:gd name="T4" fmla="*/ 2147483647 w 55"/>
              <a:gd name="T5" fmla="*/ 2147483647 h 157"/>
              <a:gd name="T6" fmla="*/ 2147483647 w 55"/>
              <a:gd name="T7" fmla="*/ 2147483647 h 157"/>
              <a:gd name="T8" fmla="*/ 2147483647 w 55"/>
              <a:gd name="T9" fmla="*/ 2147483647 h 157"/>
              <a:gd name="T10" fmla="*/ 0 w 55"/>
              <a:gd name="T11" fmla="*/ 2147483647 h 157"/>
              <a:gd name="T12" fmla="*/ 2147483647 w 55"/>
              <a:gd name="T13" fmla="*/ 0 h 157"/>
              <a:gd name="T14" fmla="*/ 2147483647 w 55"/>
              <a:gd name="T15" fmla="*/ 2147483647 h 157"/>
              <a:gd name="T16" fmla="*/ 0 w 55"/>
              <a:gd name="T17" fmla="*/ 2147483647 h 1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57"/>
              <a:gd name="T29" fmla="*/ 55 w 55"/>
              <a:gd name="T30" fmla="*/ 157 h 1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57">
                <a:moveTo>
                  <a:pt x="18" y="157"/>
                </a:moveTo>
                <a:lnTo>
                  <a:pt x="18" y="47"/>
                </a:lnTo>
                <a:lnTo>
                  <a:pt x="37" y="47"/>
                </a:lnTo>
                <a:lnTo>
                  <a:pt x="37" y="157"/>
                </a:lnTo>
                <a:lnTo>
                  <a:pt x="18" y="157"/>
                </a:lnTo>
                <a:close/>
                <a:moveTo>
                  <a:pt x="0" y="55"/>
                </a:moveTo>
                <a:lnTo>
                  <a:pt x="27" y="0"/>
                </a:lnTo>
                <a:lnTo>
                  <a:pt x="55" y="55"/>
                </a:lnTo>
                <a:lnTo>
                  <a:pt x="0" y="55"/>
                </a:lnTo>
                <a:close/>
              </a:path>
            </a:pathLst>
          </a:custGeom>
          <a:solidFill>
            <a:srgbClr val="3333CC"/>
          </a:solidFill>
          <a:ln w="31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2637" name="Freeform 32"/>
          <p:cNvSpPr>
            <a:spLocks noEditPoints="1"/>
          </p:cNvSpPr>
          <p:nvPr/>
        </p:nvSpPr>
        <p:spPr bwMode="auto">
          <a:xfrm>
            <a:off x="3543300" y="5821363"/>
            <a:ext cx="104775" cy="384175"/>
          </a:xfrm>
          <a:custGeom>
            <a:avLst/>
            <a:gdLst>
              <a:gd name="T0" fmla="*/ 2147483647 w 55"/>
              <a:gd name="T1" fmla="*/ 2147483647 h 157"/>
              <a:gd name="T2" fmla="*/ 2147483647 w 55"/>
              <a:gd name="T3" fmla="*/ 2147483647 h 157"/>
              <a:gd name="T4" fmla="*/ 2147483647 w 55"/>
              <a:gd name="T5" fmla="*/ 2147483647 h 157"/>
              <a:gd name="T6" fmla="*/ 2147483647 w 55"/>
              <a:gd name="T7" fmla="*/ 2147483647 h 157"/>
              <a:gd name="T8" fmla="*/ 2147483647 w 55"/>
              <a:gd name="T9" fmla="*/ 2147483647 h 157"/>
              <a:gd name="T10" fmla="*/ 0 w 55"/>
              <a:gd name="T11" fmla="*/ 2147483647 h 157"/>
              <a:gd name="T12" fmla="*/ 2147483647 w 55"/>
              <a:gd name="T13" fmla="*/ 0 h 157"/>
              <a:gd name="T14" fmla="*/ 2147483647 w 55"/>
              <a:gd name="T15" fmla="*/ 2147483647 h 157"/>
              <a:gd name="T16" fmla="*/ 0 w 55"/>
              <a:gd name="T17" fmla="*/ 2147483647 h 1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57"/>
              <a:gd name="T29" fmla="*/ 55 w 55"/>
              <a:gd name="T30" fmla="*/ 157 h 1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57">
                <a:moveTo>
                  <a:pt x="20" y="157"/>
                </a:moveTo>
                <a:lnTo>
                  <a:pt x="20" y="47"/>
                </a:lnTo>
                <a:lnTo>
                  <a:pt x="37" y="47"/>
                </a:lnTo>
                <a:lnTo>
                  <a:pt x="37" y="157"/>
                </a:lnTo>
                <a:lnTo>
                  <a:pt x="20" y="157"/>
                </a:lnTo>
                <a:close/>
                <a:moveTo>
                  <a:pt x="0" y="55"/>
                </a:moveTo>
                <a:lnTo>
                  <a:pt x="28" y="0"/>
                </a:lnTo>
                <a:lnTo>
                  <a:pt x="55" y="55"/>
                </a:lnTo>
                <a:lnTo>
                  <a:pt x="0" y="55"/>
                </a:lnTo>
                <a:close/>
              </a:path>
            </a:pathLst>
          </a:custGeom>
          <a:solidFill>
            <a:srgbClr val="3333CC"/>
          </a:solidFill>
          <a:ln w="31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2638" name="Freeform 33"/>
          <p:cNvSpPr>
            <a:spLocks noEditPoints="1"/>
          </p:cNvSpPr>
          <p:nvPr/>
        </p:nvSpPr>
        <p:spPr bwMode="auto">
          <a:xfrm>
            <a:off x="4706938" y="5821363"/>
            <a:ext cx="107950" cy="384175"/>
          </a:xfrm>
          <a:custGeom>
            <a:avLst/>
            <a:gdLst>
              <a:gd name="T0" fmla="*/ 2147483647 w 56"/>
              <a:gd name="T1" fmla="*/ 2147483647 h 157"/>
              <a:gd name="T2" fmla="*/ 2147483647 w 56"/>
              <a:gd name="T3" fmla="*/ 2147483647 h 157"/>
              <a:gd name="T4" fmla="*/ 2147483647 w 56"/>
              <a:gd name="T5" fmla="*/ 2147483647 h 157"/>
              <a:gd name="T6" fmla="*/ 2147483647 w 56"/>
              <a:gd name="T7" fmla="*/ 2147483647 h 157"/>
              <a:gd name="T8" fmla="*/ 2147483647 w 56"/>
              <a:gd name="T9" fmla="*/ 2147483647 h 157"/>
              <a:gd name="T10" fmla="*/ 0 w 56"/>
              <a:gd name="T11" fmla="*/ 2147483647 h 157"/>
              <a:gd name="T12" fmla="*/ 2147483647 w 56"/>
              <a:gd name="T13" fmla="*/ 0 h 157"/>
              <a:gd name="T14" fmla="*/ 2147483647 w 56"/>
              <a:gd name="T15" fmla="*/ 2147483647 h 157"/>
              <a:gd name="T16" fmla="*/ 0 w 56"/>
              <a:gd name="T17" fmla="*/ 2147483647 h 1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"/>
              <a:gd name="T28" fmla="*/ 0 h 157"/>
              <a:gd name="T29" fmla="*/ 56 w 56"/>
              <a:gd name="T30" fmla="*/ 157 h 1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" h="157">
                <a:moveTo>
                  <a:pt x="18" y="157"/>
                </a:moveTo>
                <a:lnTo>
                  <a:pt x="18" y="47"/>
                </a:lnTo>
                <a:lnTo>
                  <a:pt x="36" y="47"/>
                </a:lnTo>
                <a:lnTo>
                  <a:pt x="36" y="157"/>
                </a:lnTo>
                <a:lnTo>
                  <a:pt x="18" y="157"/>
                </a:lnTo>
                <a:close/>
                <a:moveTo>
                  <a:pt x="0" y="55"/>
                </a:moveTo>
                <a:lnTo>
                  <a:pt x="28" y="0"/>
                </a:lnTo>
                <a:lnTo>
                  <a:pt x="56" y="55"/>
                </a:lnTo>
                <a:lnTo>
                  <a:pt x="0" y="55"/>
                </a:lnTo>
                <a:close/>
              </a:path>
            </a:pathLst>
          </a:custGeom>
          <a:solidFill>
            <a:srgbClr val="3333CC"/>
          </a:solidFill>
          <a:ln w="31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2639" name="Freeform 34"/>
          <p:cNvSpPr>
            <a:spLocks noEditPoints="1"/>
          </p:cNvSpPr>
          <p:nvPr/>
        </p:nvSpPr>
        <p:spPr bwMode="auto">
          <a:xfrm>
            <a:off x="5892800" y="5821363"/>
            <a:ext cx="104775" cy="384175"/>
          </a:xfrm>
          <a:custGeom>
            <a:avLst/>
            <a:gdLst>
              <a:gd name="T0" fmla="*/ 2147483647 w 55"/>
              <a:gd name="T1" fmla="*/ 2147483647 h 157"/>
              <a:gd name="T2" fmla="*/ 2147483647 w 55"/>
              <a:gd name="T3" fmla="*/ 2147483647 h 157"/>
              <a:gd name="T4" fmla="*/ 2147483647 w 55"/>
              <a:gd name="T5" fmla="*/ 2147483647 h 157"/>
              <a:gd name="T6" fmla="*/ 2147483647 w 55"/>
              <a:gd name="T7" fmla="*/ 2147483647 h 157"/>
              <a:gd name="T8" fmla="*/ 2147483647 w 55"/>
              <a:gd name="T9" fmla="*/ 2147483647 h 157"/>
              <a:gd name="T10" fmla="*/ 0 w 55"/>
              <a:gd name="T11" fmla="*/ 2147483647 h 157"/>
              <a:gd name="T12" fmla="*/ 2147483647 w 55"/>
              <a:gd name="T13" fmla="*/ 0 h 157"/>
              <a:gd name="T14" fmla="*/ 2147483647 w 55"/>
              <a:gd name="T15" fmla="*/ 2147483647 h 157"/>
              <a:gd name="T16" fmla="*/ 0 w 55"/>
              <a:gd name="T17" fmla="*/ 2147483647 h 1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57"/>
              <a:gd name="T29" fmla="*/ 55 w 55"/>
              <a:gd name="T30" fmla="*/ 157 h 1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57">
                <a:moveTo>
                  <a:pt x="19" y="157"/>
                </a:moveTo>
                <a:lnTo>
                  <a:pt x="19" y="47"/>
                </a:lnTo>
                <a:lnTo>
                  <a:pt x="37" y="47"/>
                </a:lnTo>
                <a:lnTo>
                  <a:pt x="37" y="157"/>
                </a:lnTo>
                <a:lnTo>
                  <a:pt x="19" y="157"/>
                </a:lnTo>
                <a:close/>
                <a:moveTo>
                  <a:pt x="0" y="55"/>
                </a:moveTo>
                <a:lnTo>
                  <a:pt x="27" y="0"/>
                </a:lnTo>
                <a:lnTo>
                  <a:pt x="55" y="55"/>
                </a:lnTo>
                <a:lnTo>
                  <a:pt x="0" y="55"/>
                </a:lnTo>
                <a:close/>
              </a:path>
            </a:pathLst>
          </a:custGeom>
          <a:solidFill>
            <a:srgbClr val="3333CC"/>
          </a:solidFill>
          <a:ln w="31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2640" name="Freeform 35"/>
          <p:cNvSpPr>
            <a:spLocks noEditPoints="1"/>
          </p:cNvSpPr>
          <p:nvPr/>
        </p:nvSpPr>
        <p:spPr bwMode="auto">
          <a:xfrm>
            <a:off x="7113588" y="5821363"/>
            <a:ext cx="106362" cy="384175"/>
          </a:xfrm>
          <a:custGeom>
            <a:avLst/>
            <a:gdLst>
              <a:gd name="T0" fmla="*/ 2147483647 w 55"/>
              <a:gd name="T1" fmla="*/ 2147483647 h 157"/>
              <a:gd name="T2" fmla="*/ 2147483647 w 55"/>
              <a:gd name="T3" fmla="*/ 2147483647 h 157"/>
              <a:gd name="T4" fmla="*/ 2147483647 w 55"/>
              <a:gd name="T5" fmla="*/ 2147483647 h 157"/>
              <a:gd name="T6" fmla="*/ 2147483647 w 55"/>
              <a:gd name="T7" fmla="*/ 2147483647 h 157"/>
              <a:gd name="T8" fmla="*/ 2147483647 w 55"/>
              <a:gd name="T9" fmla="*/ 2147483647 h 157"/>
              <a:gd name="T10" fmla="*/ 0 w 55"/>
              <a:gd name="T11" fmla="*/ 2147483647 h 157"/>
              <a:gd name="T12" fmla="*/ 2147483647 w 55"/>
              <a:gd name="T13" fmla="*/ 0 h 157"/>
              <a:gd name="T14" fmla="*/ 2147483647 w 55"/>
              <a:gd name="T15" fmla="*/ 2147483647 h 157"/>
              <a:gd name="T16" fmla="*/ 0 w 55"/>
              <a:gd name="T17" fmla="*/ 2147483647 h 1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57"/>
              <a:gd name="T29" fmla="*/ 55 w 55"/>
              <a:gd name="T30" fmla="*/ 157 h 1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57">
                <a:moveTo>
                  <a:pt x="17" y="157"/>
                </a:moveTo>
                <a:lnTo>
                  <a:pt x="17" y="47"/>
                </a:lnTo>
                <a:lnTo>
                  <a:pt x="35" y="47"/>
                </a:lnTo>
                <a:lnTo>
                  <a:pt x="35" y="157"/>
                </a:lnTo>
                <a:lnTo>
                  <a:pt x="17" y="157"/>
                </a:lnTo>
                <a:close/>
                <a:moveTo>
                  <a:pt x="0" y="55"/>
                </a:moveTo>
                <a:lnTo>
                  <a:pt x="27" y="0"/>
                </a:lnTo>
                <a:lnTo>
                  <a:pt x="55" y="55"/>
                </a:lnTo>
                <a:lnTo>
                  <a:pt x="0" y="55"/>
                </a:lnTo>
                <a:close/>
              </a:path>
            </a:pathLst>
          </a:custGeom>
          <a:solidFill>
            <a:srgbClr val="3333CC"/>
          </a:solidFill>
          <a:ln w="31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2641" name="Rectangle 36"/>
          <p:cNvSpPr>
            <a:spLocks noChangeArrowheads="1"/>
          </p:cNvSpPr>
          <p:nvPr/>
        </p:nvSpPr>
        <p:spPr bwMode="auto">
          <a:xfrm>
            <a:off x="1576388" y="6381750"/>
            <a:ext cx="5588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0">
                <a:solidFill>
                  <a:srgbClr val="000000"/>
                </a:solidFill>
                <a:latin typeface="Tahoma" pitchFamily="34" charset="0"/>
              </a:rPr>
              <a:t>Dosi somministrate (stesso farmaco, stessa dose)</a:t>
            </a:r>
          </a:p>
        </p:txBody>
      </p:sp>
      <p:sp>
        <p:nvSpPr>
          <p:cNvPr id="282642" name="Line 40"/>
          <p:cNvSpPr>
            <a:spLocks noChangeShapeType="1"/>
          </p:cNvSpPr>
          <p:nvPr/>
        </p:nvSpPr>
        <p:spPr bwMode="auto">
          <a:xfrm>
            <a:off x="1174750" y="549275"/>
            <a:ext cx="7173913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2643" name="Line 41"/>
          <p:cNvSpPr>
            <a:spLocks noChangeShapeType="1"/>
          </p:cNvSpPr>
          <p:nvPr/>
        </p:nvSpPr>
        <p:spPr bwMode="auto">
          <a:xfrm>
            <a:off x="1081088" y="5762625"/>
            <a:ext cx="93662" cy="3175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2644" name="Line 45"/>
          <p:cNvSpPr>
            <a:spLocks noChangeShapeType="1"/>
          </p:cNvSpPr>
          <p:nvPr/>
        </p:nvSpPr>
        <p:spPr bwMode="auto">
          <a:xfrm>
            <a:off x="1174750" y="5762625"/>
            <a:ext cx="7173913" cy="3175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2645" name="Line 47"/>
          <p:cNvSpPr>
            <a:spLocks noChangeShapeType="1"/>
          </p:cNvSpPr>
          <p:nvPr/>
        </p:nvSpPr>
        <p:spPr bwMode="auto">
          <a:xfrm>
            <a:off x="1171575" y="2117725"/>
            <a:ext cx="1588" cy="3600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2646" name="Line 48"/>
          <p:cNvSpPr>
            <a:spLocks noChangeShapeType="1"/>
          </p:cNvSpPr>
          <p:nvPr/>
        </p:nvSpPr>
        <p:spPr bwMode="auto">
          <a:xfrm>
            <a:off x="1077913" y="5757863"/>
            <a:ext cx="93662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2647" name="Freeform 52"/>
          <p:cNvSpPr>
            <a:spLocks/>
          </p:cNvSpPr>
          <p:nvPr/>
        </p:nvSpPr>
        <p:spPr bwMode="auto">
          <a:xfrm>
            <a:off x="1171575" y="3357563"/>
            <a:ext cx="7145338" cy="2400300"/>
          </a:xfrm>
          <a:custGeom>
            <a:avLst/>
            <a:gdLst>
              <a:gd name="T0" fmla="*/ 0 w 1910"/>
              <a:gd name="T1" fmla="*/ 2147483647 h 810"/>
              <a:gd name="T2" fmla="*/ 2147483647 w 1910"/>
              <a:gd name="T3" fmla="*/ 2147483647 h 810"/>
              <a:gd name="T4" fmla="*/ 2147483647 w 1910"/>
              <a:gd name="T5" fmla="*/ 2147483647 h 810"/>
              <a:gd name="T6" fmla="*/ 2147483647 w 1910"/>
              <a:gd name="T7" fmla="*/ 2147483647 h 810"/>
              <a:gd name="T8" fmla="*/ 2147483647 w 1910"/>
              <a:gd name="T9" fmla="*/ 2147483647 h 810"/>
              <a:gd name="T10" fmla="*/ 2147483647 w 1910"/>
              <a:gd name="T11" fmla="*/ 2147483647 h 810"/>
              <a:gd name="T12" fmla="*/ 2147483647 w 1910"/>
              <a:gd name="T13" fmla="*/ 2147483647 h 810"/>
              <a:gd name="T14" fmla="*/ 2147483647 w 1910"/>
              <a:gd name="T15" fmla="*/ 2147483647 h 810"/>
              <a:gd name="T16" fmla="*/ 2147483647 w 1910"/>
              <a:gd name="T17" fmla="*/ 2147483647 h 810"/>
              <a:gd name="T18" fmla="*/ 2147483647 w 1910"/>
              <a:gd name="T19" fmla="*/ 2147483647 h 810"/>
              <a:gd name="T20" fmla="*/ 2147483647 w 1910"/>
              <a:gd name="T21" fmla="*/ 2147483647 h 810"/>
              <a:gd name="T22" fmla="*/ 2147483647 w 1910"/>
              <a:gd name="T23" fmla="*/ 0 h 810"/>
              <a:gd name="T24" fmla="*/ 2147483647 w 1910"/>
              <a:gd name="T25" fmla="*/ 2147483647 h 8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10"/>
              <a:gd name="T40" fmla="*/ 0 h 810"/>
              <a:gd name="T41" fmla="*/ 1910 w 1910"/>
              <a:gd name="T42" fmla="*/ 810 h 8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10" h="810">
                <a:moveTo>
                  <a:pt x="0" y="810"/>
                </a:moveTo>
                <a:lnTo>
                  <a:pt x="160" y="436"/>
                </a:lnTo>
                <a:lnTo>
                  <a:pt x="317" y="623"/>
                </a:lnTo>
                <a:lnTo>
                  <a:pt x="477" y="249"/>
                </a:lnTo>
                <a:lnTo>
                  <a:pt x="637" y="436"/>
                </a:lnTo>
                <a:lnTo>
                  <a:pt x="795" y="62"/>
                </a:lnTo>
                <a:lnTo>
                  <a:pt x="955" y="249"/>
                </a:lnTo>
                <a:lnTo>
                  <a:pt x="1115" y="37"/>
                </a:lnTo>
                <a:lnTo>
                  <a:pt x="1272" y="237"/>
                </a:lnTo>
                <a:lnTo>
                  <a:pt x="1432" y="25"/>
                </a:lnTo>
                <a:lnTo>
                  <a:pt x="1592" y="237"/>
                </a:lnTo>
                <a:lnTo>
                  <a:pt x="1750" y="0"/>
                </a:lnTo>
                <a:lnTo>
                  <a:pt x="1910" y="237"/>
                </a:ln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2648" name="Line 63"/>
          <p:cNvSpPr>
            <a:spLocks noChangeShapeType="1"/>
          </p:cNvSpPr>
          <p:nvPr/>
        </p:nvSpPr>
        <p:spPr bwMode="auto">
          <a:xfrm>
            <a:off x="1220788" y="5759450"/>
            <a:ext cx="736917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2649" name="CasellaDiTesto 58"/>
          <p:cNvSpPr txBox="1">
            <a:spLocks noChangeArrowheads="1"/>
          </p:cNvSpPr>
          <p:nvPr/>
        </p:nvSpPr>
        <p:spPr bwMode="auto">
          <a:xfrm>
            <a:off x="684213" y="82550"/>
            <a:ext cx="1981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u="sng">
                <a:solidFill>
                  <a:srgbClr val="0000CC"/>
                </a:solidFill>
                <a:latin typeface="Tahoma" pitchFamily="34" charset="0"/>
              </a:rPr>
              <a:t>Dose singola</a:t>
            </a:r>
          </a:p>
          <a:p>
            <a:r>
              <a:rPr lang="en-US" sz="2000" b="0">
                <a:solidFill>
                  <a:srgbClr val="0000CC"/>
                </a:solidFill>
                <a:latin typeface="Tahoma" pitchFamily="34" charset="0"/>
              </a:rPr>
              <a:t>Diff Cmax: 5%</a:t>
            </a:r>
          </a:p>
          <a:p>
            <a:r>
              <a:rPr lang="en-US" sz="2000" b="0">
                <a:solidFill>
                  <a:srgbClr val="0000CC"/>
                </a:solidFill>
                <a:latin typeface="Tahoma" pitchFamily="34" charset="0"/>
              </a:rPr>
              <a:t>Diff AUC:   10%</a:t>
            </a:r>
          </a:p>
          <a:p>
            <a:endParaRPr lang="en-US" sz="2000" b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282650" name="CasellaDiTesto 62"/>
          <p:cNvSpPr txBox="1">
            <a:spLocks noChangeArrowheads="1"/>
          </p:cNvSpPr>
          <p:nvPr/>
        </p:nvSpPr>
        <p:spPr bwMode="auto">
          <a:xfrm>
            <a:off x="6804025" y="84138"/>
            <a:ext cx="1981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u="sng">
                <a:solidFill>
                  <a:srgbClr val="0000CC"/>
                </a:solidFill>
                <a:latin typeface="Tahoma" pitchFamily="34" charset="0"/>
              </a:rPr>
              <a:t>Steady state</a:t>
            </a:r>
          </a:p>
          <a:p>
            <a:r>
              <a:rPr lang="en-US" sz="2000" b="0">
                <a:solidFill>
                  <a:srgbClr val="0000CC"/>
                </a:solidFill>
                <a:latin typeface="Tahoma" pitchFamily="34" charset="0"/>
              </a:rPr>
              <a:t>Diff Cmax: 60%</a:t>
            </a:r>
          </a:p>
          <a:p>
            <a:r>
              <a:rPr lang="en-US" sz="2000" b="0">
                <a:solidFill>
                  <a:srgbClr val="0000CC"/>
                </a:solidFill>
                <a:latin typeface="Tahoma" pitchFamily="34" charset="0"/>
              </a:rPr>
              <a:t>Diff AUC:   90%</a:t>
            </a:r>
          </a:p>
          <a:p>
            <a:endParaRPr lang="en-US" sz="2000" b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282651" name="Freeform 31"/>
          <p:cNvSpPr>
            <a:spLocks noEditPoints="1"/>
          </p:cNvSpPr>
          <p:nvPr/>
        </p:nvSpPr>
        <p:spPr bwMode="auto">
          <a:xfrm>
            <a:off x="1116013" y="5827713"/>
            <a:ext cx="104775" cy="384175"/>
          </a:xfrm>
          <a:custGeom>
            <a:avLst/>
            <a:gdLst>
              <a:gd name="T0" fmla="*/ 2147483647 w 55"/>
              <a:gd name="T1" fmla="*/ 2147483647 h 157"/>
              <a:gd name="T2" fmla="*/ 2147483647 w 55"/>
              <a:gd name="T3" fmla="*/ 2147483647 h 157"/>
              <a:gd name="T4" fmla="*/ 2147483647 w 55"/>
              <a:gd name="T5" fmla="*/ 2147483647 h 157"/>
              <a:gd name="T6" fmla="*/ 2147483647 w 55"/>
              <a:gd name="T7" fmla="*/ 2147483647 h 157"/>
              <a:gd name="T8" fmla="*/ 2147483647 w 55"/>
              <a:gd name="T9" fmla="*/ 2147483647 h 157"/>
              <a:gd name="T10" fmla="*/ 0 w 55"/>
              <a:gd name="T11" fmla="*/ 2147483647 h 157"/>
              <a:gd name="T12" fmla="*/ 2147483647 w 55"/>
              <a:gd name="T13" fmla="*/ 0 h 157"/>
              <a:gd name="T14" fmla="*/ 2147483647 w 55"/>
              <a:gd name="T15" fmla="*/ 2147483647 h 157"/>
              <a:gd name="T16" fmla="*/ 0 w 55"/>
              <a:gd name="T17" fmla="*/ 2147483647 h 1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57"/>
              <a:gd name="T29" fmla="*/ 55 w 55"/>
              <a:gd name="T30" fmla="*/ 157 h 1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57">
                <a:moveTo>
                  <a:pt x="18" y="157"/>
                </a:moveTo>
                <a:lnTo>
                  <a:pt x="18" y="47"/>
                </a:lnTo>
                <a:lnTo>
                  <a:pt x="37" y="47"/>
                </a:lnTo>
                <a:lnTo>
                  <a:pt x="37" y="157"/>
                </a:lnTo>
                <a:lnTo>
                  <a:pt x="18" y="157"/>
                </a:lnTo>
                <a:close/>
                <a:moveTo>
                  <a:pt x="0" y="55"/>
                </a:moveTo>
                <a:lnTo>
                  <a:pt x="27" y="0"/>
                </a:lnTo>
                <a:lnTo>
                  <a:pt x="55" y="55"/>
                </a:lnTo>
                <a:lnTo>
                  <a:pt x="0" y="55"/>
                </a:lnTo>
                <a:close/>
              </a:path>
            </a:pathLst>
          </a:custGeom>
          <a:solidFill>
            <a:srgbClr val="3333CC"/>
          </a:solidFill>
          <a:ln w="31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76" name="Connettore 1 75"/>
          <p:cNvCxnSpPr/>
          <p:nvPr/>
        </p:nvCxnSpPr>
        <p:spPr>
          <a:xfrm flipV="1">
            <a:off x="1187450" y="4346575"/>
            <a:ext cx="576263" cy="1371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1 77"/>
          <p:cNvCxnSpPr/>
          <p:nvPr/>
        </p:nvCxnSpPr>
        <p:spPr>
          <a:xfrm>
            <a:off x="1778000" y="4346575"/>
            <a:ext cx="561975" cy="7826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/>
          <p:nvPr/>
        </p:nvCxnSpPr>
        <p:spPr>
          <a:xfrm flipV="1">
            <a:off x="2339975" y="3444875"/>
            <a:ext cx="647700" cy="16843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83"/>
          <p:cNvCxnSpPr/>
          <p:nvPr/>
        </p:nvCxnSpPr>
        <p:spPr>
          <a:xfrm flipV="1">
            <a:off x="3563938" y="2651125"/>
            <a:ext cx="576262" cy="18049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85"/>
          <p:cNvCxnSpPr/>
          <p:nvPr/>
        </p:nvCxnSpPr>
        <p:spPr>
          <a:xfrm>
            <a:off x="4140200" y="2651125"/>
            <a:ext cx="576263" cy="7334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1 87"/>
          <p:cNvCxnSpPr/>
          <p:nvPr/>
        </p:nvCxnSpPr>
        <p:spPr>
          <a:xfrm flipV="1">
            <a:off x="4749800" y="2181225"/>
            <a:ext cx="576263" cy="12033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/>
          <p:cNvCxnSpPr/>
          <p:nvPr/>
        </p:nvCxnSpPr>
        <p:spPr>
          <a:xfrm>
            <a:off x="5326063" y="2195513"/>
            <a:ext cx="484187" cy="9921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1 91"/>
          <p:cNvCxnSpPr/>
          <p:nvPr/>
        </p:nvCxnSpPr>
        <p:spPr>
          <a:xfrm flipV="1">
            <a:off x="5829300" y="2001838"/>
            <a:ext cx="504825" cy="1143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/>
          <p:nvPr/>
        </p:nvCxnSpPr>
        <p:spPr>
          <a:xfrm>
            <a:off x="6334125" y="2005013"/>
            <a:ext cx="685800" cy="12080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95"/>
          <p:cNvCxnSpPr/>
          <p:nvPr/>
        </p:nvCxnSpPr>
        <p:spPr>
          <a:xfrm flipV="1">
            <a:off x="7019925" y="1700213"/>
            <a:ext cx="720725" cy="15128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1 97"/>
          <p:cNvCxnSpPr/>
          <p:nvPr/>
        </p:nvCxnSpPr>
        <p:spPr>
          <a:xfrm>
            <a:off x="7754938" y="1700213"/>
            <a:ext cx="561975" cy="11525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1 99"/>
          <p:cNvCxnSpPr/>
          <p:nvPr/>
        </p:nvCxnSpPr>
        <p:spPr>
          <a:xfrm flipH="1" flipV="1">
            <a:off x="2987675" y="3444875"/>
            <a:ext cx="576263" cy="10112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1 105"/>
          <p:cNvCxnSpPr/>
          <p:nvPr/>
        </p:nvCxnSpPr>
        <p:spPr>
          <a:xfrm>
            <a:off x="6372225" y="5180013"/>
            <a:ext cx="792163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1 106"/>
          <p:cNvCxnSpPr/>
          <p:nvPr/>
        </p:nvCxnSpPr>
        <p:spPr>
          <a:xfrm>
            <a:off x="6392863" y="5492750"/>
            <a:ext cx="7921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666" name="CasellaDiTesto 107"/>
          <p:cNvSpPr txBox="1">
            <a:spLocks noChangeArrowheads="1"/>
          </p:cNvSpPr>
          <p:nvPr/>
        </p:nvSpPr>
        <p:spPr bwMode="auto">
          <a:xfrm>
            <a:off x="7204075" y="497522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Tahoma" pitchFamily="34" charset="0"/>
              </a:rPr>
              <a:t>Paziente 1</a:t>
            </a:r>
          </a:p>
        </p:txBody>
      </p:sp>
      <p:sp>
        <p:nvSpPr>
          <p:cNvPr id="282667" name="CasellaDiTesto 108"/>
          <p:cNvSpPr txBox="1">
            <a:spLocks noChangeArrowheads="1"/>
          </p:cNvSpPr>
          <p:nvPr/>
        </p:nvSpPr>
        <p:spPr bwMode="auto">
          <a:xfrm>
            <a:off x="7208838" y="5294313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Tahoma" pitchFamily="34" charset="0"/>
              </a:rPr>
              <a:t>Paziente 2</a:t>
            </a:r>
          </a:p>
        </p:txBody>
      </p:sp>
      <p:sp>
        <p:nvSpPr>
          <p:cNvPr id="110" name="Freccia in giù 109"/>
          <p:cNvSpPr/>
          <p:nvPr/>
        </p:nvSpPr>
        <p:spPr>
          <a:xfrm>
            <a:off x="1547813" y="1125538"/>
            <a:ext cx="287337" cy="1582737"/>
          </a:xfrm>
          <a:prstGeom prst="downArrow">
            <a:avLst/>
          </a:prstGeom>
          <a:solidFill>
            <a:srgbClr val="FFFF00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1" name="Freccia in giù 110"/>
          <p:cNvSpPr/>
          <p:nvPr/>
        </p:nvSpPr>
        <p:spPr>
          <a:xfrm>
            <a:off x="7596188" y="1125538"/>
            <a:ext cx="288925" cy="574675"/>
          </a:xfrm>
          <a:prstGeom prst="downArrow">
            <a:avLst/>
          </a:prstGeom>
          <a:solidFill>
            <a:srgbClr val="FFFF00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79388" y="107950"/>
            <a:ext cx="8677275" cy="1066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0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II°</a:t>
            </a:r>
            <a:r>
              <a:rPr lang="it-IT" sz="3200" b="0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fattore: </a:t>
            </a:r>
            <a:r>
              <a:rPr lang="it-IT" sz="3200" b="0" dirty="0">
                <a:solidFill>
                  <a:srgbClr val="0000CC"/>
                </a:solidFill>
                <a:latin typeface="Tahoma" pitchFamily="34" charset="0"/>
              </a:rPr>
              <a:t>carenze “strutturali” delle linee guida per la valutazione della </a:t>
            </a:r>
            <a:r>
              <a:rPr lang="it-IT" sz="3200" b="0" dirty="0" err="1">
                <a:solidFill>
                  <a:srgbClr val="0000CC"/>
                </a:solidFill>
                <a:latin typeface="Tahoma" pitchFamily="34" charset="0"/>
              </a:rPr>
              <a:t>bioequivalenza</a:t>
            </a:r>
            <a:r>
              <a:rPr lang="it-IT" sz="3200" b="0" dirty="0">
                <a:solidFill>
                  <a:srgbClr val="0000CC"/>
                </a:solidFill>
                <a:latin typeface="Tahoma" pitchFamily="34" charset="0"/>
              </a:rPr>
              <a:t>:</a:t>
            </a:r>
          </a:p>
        </p:txBody>
      </p:sp>
      <p:pic>
        <p:nvPicPr>
          <p:cNvPr id="283651" name="Picture 2"/>
          <p:cNvPicPr>
            <a:picLocks noChangeAspect="1" noChangeArrowheads="1"/>
          </p:cNvPicPr>
          <p:nvPr/>
        </p:nvPicPr>
        <p:blipFill>
          <a:blip r:embed="rId2"/>
          <a:srcRect r="67857" b="73055"/>
          <a:stretch>
            <a:fillRect/>
          </a:stretch>
        </p:blipFill>
        <p:spPr bwMode="auto">
          <a:xfrm>
            <a:off x="71438" y="1449388"/>
            <a:ext cx="1928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3652" name="CasellaDiTesto 5"/>
          <p:cNvSpPr txBox="1">
            <a:spLocks noChangeArrowheads="1"/>
          </p:cNvSpPr>
          <p:nvPr/>
        </p:nvSpPr>
        <p:spPr bwMode="auto">
          <a:xfrm>
            <a:off x="2143125" y="1420813"/>
            <a:ext cx="6929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/>
            <a:r>
              <a:rPr lang="en-US" sz="2000" b="0">
                <a:solidFill>
                  <a:srgbClr val="000000"/>
                </a:solidFill>
                <a:latin typeface="Tahoma" pitchFamily="34" charset="0"/>
              </a:rPr>
              <a:t>“…this guideline does not cover aspects related to generic substitution as this is subject to national regulation…”</a:t>
            </a:r>
          </a:p>
        </p:txBody>
      </p:sp>
      <p:cxnSp>
        <p:nvCxnSpPr>
          <p:cNvPr id="58" name="Connettore 1 57"/>
          <p:cNvCxnSpPr/>
          <p:nvPr/>
        </p:nvCxnSpPr>
        <p:spPr>
          <a:xfrm>
            <a:off x="73025" y="5210175"/>
            <a:ext cx="90011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 rot="5400000" flipH="1" flipV="1">
            <a:off x="173038" y="4291013"/>
            <a:ext cx="1798637" cy="158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/>
          <p:nvPr/>
        </p:nvCxnSpPr>
        <p:spPr>
          <a:xfrm rot="5400000" flipH="1" flipV="1">
            <a:off x="7386638" y="4291013"/>
            <a:ext cx="1798637" cy="158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 flipV="1">
            <a:off x="1116013" y="3859213"/>
            <a:ext cx="3960812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 rot="5400000" flipH="1" flipV="1">
            <a:off x="2844006" y="3861594"/>
            <a:ext cx="288925" cy="1588"/>
          </a:xfrm>
          <a:prstGeom prst="line">
            <a:avLst/>
          </a:prstGeom>
          <a:ln w="317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/>
          <p:nvPr/>
        </p:nvCxnSpPr>
        <p:spPr>
          <a:xfrm>
            <a:off x="4673600" y="4711700"/>
            <a:ext cx="360045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1 74"/>
          <p:cNvCxnSpPr/>
          <p:nvPr/>
        </p:nvCxnSpPr>
        <p:spPr>
          <a:xfrm rot="5400000" flipH="1" flipV="1">
            <a:off x="6464300" y="4710113"/>
            <a:ext cx="287337" cy="1588"/>
          </a:xfrm>
          <a:prstGeom prst="line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660" name="CasellaDiTesto 27"/>
          <p:cNvSpPr txBox="1">
            <a:spLocks noChangeArrowheads="1"/>
          </p:cNvSpPr>
          <p:nvPr/>
        </p:nvSpPr>
        <p:spPr bwMode="auto">
          <a:xfrm>
            <a:off x="4286250" y="5265738"/>
            <a:ext cx="790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Tahoma" pitchFamily="34" charset="0"/>
              </a:rPr>
              <a:t>100%</a:t>
            </a:r>
          </a:p>
        </p:txBody>
      </p:sp>
      <p:sp>
        <p:nvSpPr>
          <p:cNvPr id="283661" name="CasellaDiTesto 31"/>
          <p:cNvSpPr txBox="1">
            <a:spLocks noChangeArrowheads="1"/>
          </p:cNvSpPr>
          <p:nvPr/>
        </p:nvSpPr>
        <p:spPr bwMode="auto">
          <a:xfrm>
            <a:off x="755650" y="5265738"/>
            <a:ext cx="665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Tahoma" pitchFamily="34" charset="0"/>
              </a:rPr>
              <a:t>80%</a:t>
            </a:r>
          </a:p>
        </p:txBody>
      </p:sp>
      <p:sp>
        <p:nvSpPr>
          <p:cNvPr id="283662" name="CasellaDiTesto 32"/>
          <p:cNvSpPr txBox="1">
            <a:spLocks noChangeArrowheads="1"/>
          </p:cNvSpPr>
          <p:nvPr/>
        </p:nvSpPr>
        <p:spPr bwMode="auto">
          <a:xfrm>
            <a:off x="7897813" y="5265738"/>
            <a:ext cx="790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Tahoma" pitchFamily="34" charset="0"/>
              </a:rPr>
              <a:t>125%</a:t>
            </a:r>
          </a:p>
        </p:txBody>
      </p:sp>
      <p:cxnSp>
        <p:nvCxnSpPr>
          <p:cNvPr id="79" name="Connettore 1 78"/>
          <p:cNvCxnSpPr/>
          <p:nvPr/>
        </p:nvCxnSpPr>
        <p:spPr>
          <a:xfrm rot="5400000" flipH="1" flipV="1">
            <a:off x="3776663" y="4291013"/>
            <a:ext cx="1798637" cy="158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664" name="CasellaDiTesto 34"/>
          <p:cNvSpPr txBox="1">
            <a:spLocks noChangeArrowheads="1"/>
          </p:cNvSpPr>
          <p:nvPr/>
        </p:nvSpPr>
        <p:spPr bwMode="auto">
          <a:xfrm>
            <a:off x="4054475" y="2924175"/>
            <a:ext cx="1250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0000FF"/>
                </a:solidFill>
                <a:latin typeface="Tahoma" pitchFamily="34" charset="0"/>
              </a:rPr>
              <a:t>branded</a:t>
            </a:r>
          </a:p>
        </p:txBody>
      </p:sp>
      <p:sp>
        <p:nvSpPr>
          <p:cNvPr id="283665" name="CasellaDiTesto 36"/>
          <p:cNvSpPr txBox="1">
            <a:spLocks noChangeArrowheads="1"/>
          </p:cNvSpPr>
          <p:nvPr/>
        </p:nvSpPr>
        <p:spPr bwMode="auto">
          <a:xfrm>
            <a:off x="2068513" y="4044950"/>
            <a:ext cx="1819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rgbClr val="0000FF"/>
                </a:solidFill>
                <a:latin typeface="Tahoma" pitchFamily="34" charset="0"/>
              </a:rPr>
              <a:t>Generico C </a:t>
            </a:r>
          </a:p>
          <a:p>
            <a:pPr algn="ctr"/>
            <a:r>
              <a:rPr lang="en-US" sz="2000" b="0">
                <a:solidFill>
                  <a:srgbClr val="0000FF"/>
                </a:solidFill>
                <a:latin typeface="Tahoma" pitchFamily="34" charset="0"/>
              </a:rPr>
              <a:t>bioequivalente</a:t>
            </a:r>
          </a:p>
        </p:txBody>
      </p:sp>
      <p:sp>
        <p:nvSpPr>
          <p:cNvPr id="283666" name="CasellaDiTesto 37"/>
          <p:cNvSpPr txBox="1">
            <a:spLocks noChangeArrowheads="1"/>
          </p:cNvSpPr>
          <p:nvPr/>
        </p:nvSpPr>
        <p:spPr bwMode="auto">
          <a:xfrm>
            <a:off x="5692775" y="3756025"/>
            <a:ext cx="1819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rgbClr val="0000FF"/>
                </a:solidFill>
                <a:latin typeface="Tahoma" pitchFamily="34" charset="0"/>
              </a:rPr>
              <a:t>Generico D </a:t>
            </a:r>
          </a:p>
          <a:p>
            <a:pPr algn="ctr"/>
            <a:r>
              <a:rPr lang="en-US" sz="2000" b="0">
                <a:solidFill>
                  <a:srgbClr val="0000FF"/>
                </a:solidFill>
                <a:latin typeface="Tahoma" pitchFamily="34" charset="0"/>
              </a:rPr>
              <a:t>bioequivalente</a:t>
            </a:r>
          </a:p>
        </p:txBody>
      </p:sp>
      <p:sp>
        <p:nvSpPr>
          <p:cNvPr id="283667" name="CasellaDiTesto 41"/>
          <p:cNvSpPr txBox="1">
            <a:spLocks noChangeArrowheads="1"/>
          </p:cNvSpPr>
          <p:nvPr/>
        </p:nvSpPr>
        <p:spPr bwMode="auto">
          <a:xfrm>
            <a:off x="357188" y="5983288"/>
            <a:ext cx="8501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>
                <a:solidFill>
                  <a:srgbClr val="0000CC"/>
                </a:solidFill>
                <a:latin typeface="Tahoma" pitchFamily="34" charset="0"/>
              </a:rPr>
              <a:t>C e D non sono bioequivalenti tra di loro…</a:t>
            </a:r>
          </a:p>
        </p:txBody>
      </p:sp>
      <p:sp>
        <p:nvSpPr>
          <p:cNvPr id="32" name="Parentesi graffa chiusa 31"/>
          <p:cNvSpPr/>
          <p:nvPr/>
        </p:nvSpPr>
        <p:spPr>
          <a:xfrm rot="16200000">
            <a:off x="4491832" y="-710407"/>
            <a:ext cx="431800" cy="6913563"/>
          </a:xfrm>
          <a:prstGeom prst="rightBrace">
            <a:avLst>
              <a:gd name="adj1" fmla="val 8333"/>
              <a:gd name="adj2" fmla="val 5018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3669" name="CasellaDiTesto 32"/>
          <p:cNvSpPr txBox="1">
            <a:spLocks noChangeArrowheads="1"/>
          </p:cNvSpPr>
          <p:nvPr/>
        </p:nvSpPr>
        <p:spPr bwMode="auto">
          <a:xfrm>
            <a:off x="4067175" y="2171700"/>
            <a:ext cx="1350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FF0000"/>
                </a:solidFill>
                <a:latin typeface="Tahoma" pitchFamily="34" charset="0"/>
              </a:rPr>
              <a:t>: &gt;40%!</a:t>
            </a:r>
          </a:p>
        </p:txBody>
      </p:sp>
      <p:sp>
        <p:nvSpPr>
          <p:cNvPr id="283670" name="CasellaDiTesto 33"/>
          <p:cNvSpPr txBox="1">
            <a:spLocks noChangeArrowheads="1"/>
          </p:cNvSpPr>
          <p:nvPr/>
        </p:nvSpPr>
        <p:spPr bwMode="auto">
          <a:xfrm>
            <a:off x="2779713" y="3357563"/>
            <a:ext cx="409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Tahoma" pitchFamily="34" charset="0"/>
              </a:rPr>
              <a:t>90</a:t>
            </a:r>
          </a:p>
        </p:txBody>
      </p:sp>
      <p:sp>
        <p:nvSpPr>
          <p:cNvPr id="283671" name="CasellaDiTesto 34"/>
          <p:cNvSpPr txBox="1">
            <a:spLocks noChangeArrowheads="1"/>
          </p:cNvSpPr>
          <p:nvPr/>
        </p:nvSpPr>
        <p:spPr bwMode="auto">
          <a:xfrm>
            <a:off x="971550" y="3357563"/>
            <a:ext cx="409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Tahoma" pitchFamily="34" charset="0"/>
              </a:rPr>
              <a:t>81</a:t>
            </a:r>
          </a:p>
        </p:txBody>
      </p:sp>
      <p:cxnSp>
        <p:nvCxnSpPr>
          <p:cNvPr id="36" name="Connettore 1 35"/>
          <p:cNvCxnSpPr/>
          <p:nvPr/>
        </p:nvCxnSpPr>
        <p:spPr>
          <a:xfrm rot="5400000" flipH="1" flipV="1">
            <a:off x="970756" y="3860007"/>
            <a:ext cx="288925" cy="1588"/>
          </a:xfrm>
          <a:prstGeom prst="line">
            <a:avLst/>
          </a:prstGeom>
          <a:ln w="317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rot="5400000" flipH="1" flipV="1">
            <a:off x="4931569" y="3860007"/>
            <a:ext cx="288925" cy="1587"/>
          </a:xfrm>
          <a:prstGeom prst="line">
            <a:avLst/>
          </a:prstGeom>
          <a:ln w="317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674" name="CasellaDiTesto 37"/>
          <p:cNvSpPr txBox="1">
            <a:spLocks noChangeArrowheads="1"/>
          </p:cNvSpPr>
          <p:nvPr/>
        </p:nvSpPr>
        <p:spPr bwMode="auto">
          <a:xfrm>
            <a:off x="4859338" y="3357563"/>
            <a:ext cx="5222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Tahoma" pitchFamily="34" charset="0"/>
              </a:rPr>
              <a:t>105</a:t>
            </a:r>
          </a:p>
        </p:txBody>
      </p:sp>
      <p:sp>
        <p:nvSpPr>
          <p:cNvPr id="283675" name="CasellaDiTesto 38"/>
          <p:cNvSpPr txBox="1">
            <a:spLocks noChangeArrowheads="1"/>
          </p:cNvSpPr>
          <p:nvPr/>
        </p:nvSpPr>
        <p:spPr bwMode="auto">
          <a:xfrm>
            <a:off x="6394450" y="4856163"/>
            <a:ext cx="5222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Tahoma" pitchFamily="34" charset="0"/>
              </a:rPr>
              <a:t>112</a:t>
            </a:r>
          </a:p>
        </p:txBody>
      </p:sp>
      <p:sp>
        <p:nvSpPr>
          <p:cNvPr id="283676" name="CasellaDiTesto 39"/>
          <p:cNvSpPr txBox="1">
            <a:spLocks noChangeArrowheads="1"/>
          </p:cNvSpPr>
          <p:nvPr/>
        </p:nvSpPr>
        <p:spPr bwMode="auto">
          <a:xfrm>
            <a:off x="4410075" y="4856163"/>
            <a:ext cx="5222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Tahoma" pitchFamily="34" charset="0"/>
              </a:rPr>
              <a:t>100</a:t>
            </a:r>
          </a:p>
        </p:txBody>
      </p:sp>
      <p:sp>
        <p:nvSpPr>
          <p:cNvPr id="283677" name="CasellaDiTesto 40"/>
          <p:cNvSpPr txBox="1">
            <a:spLocks noChangeArrowheads="1"/>
          </p:cNvSpPr>
          <p:nvPr/>
        </p:nvSpPr>
        <p:spPr bwMode="auto">
          <a:xfrm>
            <a:off x="8010525" y="4856163"/>
            <a:ext cx="5222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Tahoma" pitchFamily="34" charset="0"/>
              </a:rPr>
              <a:t>125</a:t>
            </a:r>
          </a:p>
        </p:txBody>
      </p:sp>
      <p:cxnSp>
        <p:nvCxnSpPr>
          <p:cNvPr id="42" name="Connettore 1 41"/>
          <p:cNvCxnSpPr/>
          <p:nvPr/>
        </p:nvCxnSpPr>
        <p:spPr>
          <a:xfrm rot="5400000" flipH="1" flipV="1">
            <a:off x="4525963" y="4724400"/>
            <a:ext cx="287338" cy="1587"/>
          </a:xfrm>
          <a:prstGeom prst="line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 rot="5400000" flipH="1" flipV="1">
            <a:off x="8134350" y="4724400"/>
            <a:ext cx="287338" cy="1588"/>
          </a:xfrm>
          <a:prstGeom prst="line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142875"/>
            <a:ext cx="8429625" cy="579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0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 ogni branded ci sono più generici…</a:t>
            </a:r>
          </a:p>
        </p:txBody>
      </p:sp>
      <p:sp>
        <p:nvSpPr>
          <p:cNvPr id="284675" name="CasellaDiTesto 2"/>
          <p:cNvSpPr txBox="1">
            <a:spLocks noChangeArrowheads="1"/>
          </p:cNvSpPr>
          <p:nvPr/>
        </p:nvSpPr>
        <p:spPr bwMode="auto">
          <a:xfrm>
            <a:off x="428625" y="1284288"/>
            <a:ext cx="1535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0000FF"/>
                </a:solidFill>
                <a:latin typeface="Tahoma" pitchFamily="34" charset="0"/>
              </a:rPr>
              <a:t>Tacrolimus: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571500" y="1695450"/>
          <a:ext cx="3487738" cy="1693863"/>
        </p:xfrm>
        <a:graphic>
          <a:graphicData uri="http://schemas.openxmlformats.org/drawingml/2006/table">
            <a:tbl>
              <a:tblPr/>
              <a:tblGrid>
                <a:gridCol w="3487606"/>
              </a:tblGrid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latin typeface="Calibri"/>
                        </a:rPr>
                        <a:t>ASTELLAS PHARMA </a:t>
                      </a:r>
                      <a:r>
                        <a:rPr lang="it-IT" sz="1800" b="0" i="0" u="none" strike="noStrike" dirty="0" err="1">
                          <a:latin typeface="Calibri"/>
                        </a:rPr>
                        <a:t>S.P.A.</a:t>
                      </a:r>
                      <a:endParaRPr lang="it-IT" sz="1800" b="0" i="0" u="none" strike="noStrike" dirty="0">
                        <a:latin typeface="Calibri"/>
                      </a:endParaRPr>
                    </a:p>
                  </a:txBody>
                  <a:tcPr marL="3024" marR="3024" marT="30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latin typeface="Calibri"/>
                        </a:rPr>
                        <a:t>TEVA ITALIA </a:t>
                      </a:r>
                      <a:r>
                        <a:rPr lang="it-IT" sz="1800" b="0" i="0" u="none" strike="noStrike" dirty="0" err="1">
                          <a:latin typeface="Calibri"/>
                        </a:rPr>
                        <a:t>S.R.L.</a:t>
                      </a:r>
                      <a:endParaRPr lang="it-IT" sz="1800" b="0" i="0" u="none" strike="noStrike" dirty="0">
                        <a:latin typeface="Calibri"/>
                      </a:endParaRPr>
                    </a:p>
                  </a:txBody>
                  <a:tcPr marL="3024" marR="3024" marT="30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latin typeface="Calibri"/>
                        </a:rPr>
                        <a:t>ACCORD HEALTHCARE LIMITED</a:t>
                      </a:r>
                    </a:p>
                  </a:txBody>
                  <a:tcPr marL="3024" marR="3024" marT="30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latin typeface="Calibri"/>
                        </a:rPr>
                        <a:t>CRINOS S.P.A.</a:t>
                      </a:r>
                    </a:p>
                  </a:txBody>
                  <a:tcPr marL="3024" marR="3024" marT="30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latin typeface="Calibri"/>
                        </a:rPr>
                        <a:t>MYLAN </a:t>
                      </a:r>
                      <a:r>
                        <a:rPr lang="it-IT" sz="1800" b="0" i="0" u="none" strike="noStrike" dirty="0" err="1">
                          <a:latin typeface="Calibri"/>
                        </a:rPr>
                        <a:t>S.P.A.</a:t>
                      </a:r>
                      <a:endParaRPr lang="it-IT" sz="1800" b="0" i="0" u="none" strike="noStrike" dirty="0">
                        <a:latin typeface="Calibri"/>
                      </a:endParaRPr>
                    </a:p>
                  </a:txBody>
                  <a:tcPr marL="3024" marR="3024" marT="30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5060950" y="1695450"/>
          <a:ext cx="3022600" cy="2500313"/>
        </p:xfrm>
        <a:graphic>
          <a:graphicData uri="http://schemas.openxmlformats.org/drawingml/2006/table">
            <a:tbl>
              <a:tblPr/>
              <a:tblGrid>
                <a:gridCol w="3021948"/>
              </a:tblGrid>
              <a:tr h="31261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latin typeface="Calibri"/>
                        </a:rPr>
                        <a:t>ROCHE </a:t>
                      </a:r>
                      <a:r>
                        <a:rPr lang="it-IT" sz="1800" b="0" i="0" u="none" strike="noStrike" dirty="0" err="1">
                          <a:latin typeface="Calibri"/>
                        </a:rPr>
                        <a:t>S.P.A.</a:t>
                      </a:r>
                      <a:endParaRPr lang="it-IT" sz="1800" b="0" i="0" u="none" strike="noStrike" dirty="0">
                        <a:latin typeface="Calibri"/>
                      </a:endParaRP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latin typeface="Calibri"/>
                        </a:rPr>
                        <a:t>ACTAVIS GROUP PTC EHF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latin typeface="Calibri"/>
                        </a:rPr>
                        <a:t>CRINOS </a:t>
                      </a:r>
                      <a:r>
                        <a:rPr lang="it-IT" sz="1800" b="0" i="0" u="none" strike="noStrike" dirty="0" err="1">
                          <a:latin typeface="Calibri"/>
                        </a:rPr>
                        <a:t>S.P.A.</a:t>
                      </a:r>
                      <a:endParaRPr lang="it-IT" sz="1800" b="0" i="0" u="none" strike="noStrike" dirty="0">
                        <a:latin typeface="Calibri"/>
                      </a:endParaRP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latin typeface="Calibri"/>
                        </a:rPr>
                        <a:t>MYLAN S.P.A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latin typeface="Calibri"/>
                        </a:rPr>
                        <a:t>TEVA PHARMA B.V.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latin typeface="Calibri"/>
                        </a:rPr>
                        <a:t>ACCORD HEALTHCARE LIMITED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latin typeface="Calibri"/>
                        </a:rPr>
                        <a:t>DR. REDDY'S S.R.L.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latin typeface="Calibri"/>
                        </a:rPr>
                        <a:t>SANDOZ </a:t>
                      </a:r>
                      <a:r>
                        <a:rPr lang="it-IT" sz="1800" b="0" i="0" u="none" strike="noStrike" dirty="0" err="1">
                          <a:latin typeface="Calibri"/>
                        </a:rPr>
                        <a:t>S.P.A.</a:t>
                      </a:r>
                      <a:endParaRPr lang="it-IT" sz="1800" b="0" i="0" u="none" strike="noStrike" dirty="0">
                        <a:latin typeface="Calibri"/>
                      </a:endParaRP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4710" name="CasellaDiTesto 5"/>
          <p:cNvSpPr txBox="1">
            <a:spLocks noChangeArrowheads="1"/>
          </p:cNvSpPr>
          <p:nvPr/>
        </p:nvSpPr>
        <p:spPr bwMode="auto">
          <a:xfrm>
            <a:off x="4929188" y="1284288"/>
            <a:ext cx="177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0000FF"/>
                </a:solidFill>
                <a:latin typeface="Tahoma" pitchFamily="34" charset="0"/>
              </a:rPr>
              <a:t>Micofenolato: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571500" y="4643438"/>
          <a:ext cx="3500438" cy="1135062"/>
        </p:xfrm>
        <a:graphic>
          <a:graphicData uri="http://schemas.openxmlformats.org/drawingml/2006/table">
            <a:tbl>
              <a:tblPr/>
              <a:tblGrid>
                <a:gridCol w="3500462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latin typeface="Calibri"/>
                        </a:rPr>
                        <a:t>SOFAR </a:t>
                      </a:r>
                      <a:r>
                        <a:rPr lang="it-IT" sz="1800" b="0" i="0" u="none" strike="noStrike" dirty="0" err="1">
                          <a:latin typeface="Calibri"/>
                        </a:rPr>
                        <a:t>S.P.A.</a:t>
                      </a:r>
                      <a:endParaRPr lang="it-IT" sz="18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latin typeface="Calibri"/>
                        </a:rPr>
                        <a:t>HEXAL S.P.A.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latin typeface="Calibri"/>
                        </a:rPr>
                        <a:t>THE WELLCOME FOUNDATION LTD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latin typeface="Calibri"/>
                        </a:rPr>
                        <a:t>SANDOZ </a:t>
                      </a:r>
                      <a:r>
                        <a:rPr lang="it-IT" sz="1800" b="0" i="0" u="none" strike="noStrike" dirty="0" err="1">
                          <a:latin typeface="Calibri"/>
                        </a:rPr>
                        <a:t>S.P.A.</a:t>
                      </a:r>
                      <a:endParaRPr lang="it-IT" sz="18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4723" name="CasellaDiTesto 7"/>
          <p:cNvSpPr txBox="1">
            <a:spLocks noChangeArrowheads="1"/>
          </p:cNvSpPr>
          <p:nvPr/>
        </p:nvSpPr>
        <p:spPr bwMode="auto">
          <a:xfrm>
            <a:off x="428625" y="4130675"/>
            <a:ext cx="1593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0000FF"/>
                </a:solidFill>
                <a:latin typeface="Tahoma" pitchFamily="34" charset="0"/>
              </a:rPr>
              <a:t>Azatioprina:</a:t>
            </a:r>
          </a:p>
        </p:txBody>
      </p:sp>
      <p:pic>
        <p:nvPicPr>
          <p:cNvPr id="284724" name="Picture 2" descr="AIFA Agenzia Italiana del Farmaco logo"/>
          <p:cNvPicPr>
            <a:picLocks noChangeAspect="1" noChangeArrowheads="1"/>
          </p:cNvPicPr>
          <p:nvPr/>
        </p:nvPicPr>
        <p:blipFill>
          <a:blip r:embed="rId2"/>
          <a:srcRect r="10489"/>
          <a:stretch>
            <a:fillRect/>
          </a:stretch>
        </p:blipFill>
        <p:spPr bwMode="auto">
          <a:xfrm>
            <a:off x="5486400" y="5419725"/>
            <a:ext cx="32289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4725" name="CasellaDiTesto 9"/>
          <p:cNvSpPr txBox="1">
            <a:spLocks noChangeArrowheads="1"/>
          </p:cNvSpPr>
          <p:nvPr/>
        </p:nvSpPr>
        <p:spPr bwMode="auto">
          <a:xfrm>
            <a:off x="5429250" y="6151563"/>
            <a:ext cx="32813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Tahoma" pitchFamily="34" charset="0"/>
              </a:rPr>
              <a:t>Liste di trasparenza farmaci equivalenti </a:t>
            </a:r>
          </a:p>
          <a:p>
            <a:pPr algn="ctr"/>
            <a:r>
              <a:rPr lang="en-US" sz="1400" b="0">
                <a:solidFill>
                  <a:srgbClr val="000000"/>
                </a:solidFill>
                <a:latin typeface="Tahoma" pitchFamily="34" charset="0"/>
              </a:rPr>
              <a:t>(</a:t>
            </a:r>
            <a:r>
              <a:rPr lang="en-US" sz="1400" b="0" i="1">
                <a:solidFill>
                  <a:srgbClr val="0000FF"/>
                </a:solidFill>
                <a:latin typeface="Tahoma" pitchFamily="34" charset="0"/>
              </a:rPr>
              <a:t>agg. Maggio 2012</a:t>
            </a:r>
            <a:r>
              <a:rPr lang="en-US" sz="1400" b="0">
                <a:solidFill>
                  <a:srgbClr val="000000"/>
                </a:solidFill>
                <a:latin typeface="Tahoma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1"/>
          <p:cNvSpPr>
            <a:spLocks noChangeArrowheads="1"/>
          </p:cNvSpPr>
          <p:nvPr/>
        </p:nvSpPr>
        <p:spPr bwMode="auto">
          <a:xfrm>
            <a:off x="395288" y="1336675"/>
            <a:ext cx="80645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sz="2400" b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Il Sig. Rossi, paziente HIV-positivo con storia di fallimenti terapeutici, inizia nel 2012 terapia con Sustiva, sostituita  nel 2013 con efavirenz generico </a:t>
            </a:r>
            <a:r>
              <a:rPr lang="it-IT" sz="2400" u="sng">
                <a:solidFill>
                  <a:srgbClr val="0000CC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“A</a:t>
            </a:r>
            <a:r>
              <a:rPr lang="it-IT" sz="2400" b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”</a:t>
            </a:r>
            <a:r>
              <a:rPr lang="it-IT" sz="2400" b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che ha una bioequivalenza </a:t>
            </a:r>
            <a:r>
              <a:rPr lang="it-IT" sz="2400" u="sng">
                <a:solidFill>
                  <a:srgbClr val="0000CC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dell’81%</a:t>
            </a:r>
            <a:r>
              <a:rPr lang="it-IT" sz="2400" b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rispetto a Sustiva. Ad una visita di controllo gli viene consegnato  efavirenz generico “B”, che ha una bioequivalenza del </a:t>
            </a:r>
            <a:r>
              <a:rPr lang="it-IT" sz="2400" u="sng">
                <a:solidFill>
                  <a:srgbClr val="0000CC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124%</a:t>
            </a:r>
            <a:r>
              <a:rPr lang="it-IT" sz="2400" b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rispetto a Sustiva. Entrambi i farmaci sono bioequivalenti con Sustiva, pur non essendolo tra di loro bioequivalenti. </a:t>
            </a:r>
          </a:p>
          <a:p>
            <a:pPr algn="just"/>
            <a:endParaRPr lang="it-IT" sz="2400" b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it-IT" sz="2400" b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Di fatto il sig. Rossi, pur assumendo correttamente la terapia dal 2012 ad oggi, potrà essere sottoposto a variazioni nell’esposizione giornaliera ad efavirenz </a:t>
            </a:r>
            <a:r>
              <a:rPr lang="it-IT" sz="2400" u="sng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superiori al 40%...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319088" y="328613"/>
            <a:ext cx="8429625" cy="579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0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Implicazioni nella pratica clinica quotidiana….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Text Box 2"/>
          <p:cNvSpPr txBox="1">
            <a:spLocks noChangeArrowheads="1"/>
          </p:cNvSpPr>
          <p:nvPr/>
        </p:nvSpPr>
        <p:spPr bwMode="auto">
          <a:xfrm>
            <a:off x="107950" y="107950"/>
            <a:ext cx="8928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0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III° fattore:</a:t>
            </a:r>
            <a:r>
              <a:rPr lang="it-IT" sz="3200" b="0">
                <a:solidFill>
                  <a:srgbClr val="0000CC"/>
                </a:solidFill>
                <a:latin typeface="Tahoma" pitchFamily="34" charset="0"/>
              </a:rPr>
              <a:t> peculiarità dei farmaci antiretrovirali</a:t>
            </a:r>
            <a:endParaRPr lang="en-US" sz="320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286723" name="CasellaDiTesto 3"/>
          <p:cNvSpPr txBox="1">
            <a:spLocks noChangeArrowheads="1"/>
          </p:cNvSpPr>
          <p:nvPr/>
        </p:nvSpPr>
        <p:spPr bwMode="auto">
          <a:xfrm>
            <a:off x="211138" y="971550"/>
            <a:ext cx="8588375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800" b="0">
                <a:latin typeface="Tahoma" pitchFamily="34" charset="0"/>
              </a:rPr>
              <a:t>Criticità dell’esposizione farmacocinetica</a:t>
            </a:r>
          </a:p>
          <a:p>
            <a:pPr marL="342900" indent="-342900"/>
            <a:r>
              <a:rPr lang="en-US" sz="2800" b="0">
                <a:latin typeface="Tahoma" pitchFamily="34" charset="0"/>
              </a:rPr>
              <a:t>	(</a:t>
            </a:r>
            <a:r>
              <a:rPr lang="en-US" sz="2800" b="0">
                <a:solidFill>
                  <a:srgbClr val="0000CC"/>
                </a:solidFill>
                <a:latin typeface="Tahoma" pitchFamily="34" charset="0"/>
              </a:rPr>
              <a:t>PI, NNRTI</a:t>
            </a:r>
            <a:r>
              <a:rPr lang="en-US" sz="2800" b="0">
                <a:latin typeface="Tahoma" pitchFamily="34" charset="0"/>
              </a:rPr>
              <a:t>)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800" b="0">
              <a:latin typeface="Tahoma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b="0">
                <a:latin typeface="Tahoma" pitchFamily="34" charset="0"/>
              </a:rPr>
              <a:t>Possibile sviluppo di resistenza</a:t>
            </a:r>
          </a:p>
          <a:p>
            <a:pPr marL="342900" indent="-342900"/>
            <a:r>
              <a:rPr lang="en-US" sz="2800" b="0">
                <a:latin typeface="Tahoma" pitchFamily="34" charset="0"/>
              </a:rPr>
              <a:t>	(</a:t>
            </a:r>
            <a:r>
              <a:rPr lang="en-US" sz="2800" b="0">
                <a:solidFill>
                  <a:srgbClr val="0000CC"/>
                </a:solidFill>
                <a:latin typeface="Tahoma" pitchFamily="34" charset="0"/>
              </a:rPr>
              <a:t>NNRTI</a:t>
            </a:r>
            <a:r>
              <a:rPr lang="en-US" sz="2800" b="0">
                <a:latin typeface="Tahoma" pitchFamily="34" charset="0"/>
              </a:rPr>
              <a:t>)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800" b="0">
              <a:latin typeface="Tahoma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b="0">
                <a:latin typeface="Tahoma" pitchFamily="34" charset="0"/>
              </a:rPr>
              <a:t>Formulazioni farmaceutiche e aderenza alla terapia</a:t>
            </a:r>
          </a:p>
          <a:p>
            <a:pPr marL="342900" indent="-342900"/>
            <a:r>
              <a:rPr lang="en-US" sz="2800" b="0">
                <a:latin typeface="Tahoma" pitchFamily="34" charset="0"/>
              </a:rPr>
              <a:t>	(</a:t>
            </a:r>
            <a:r>
              <a:rPr lang="en-US" sz="2800" b="0">
                <a:solidFill>
                  <a:srgbClr val="0000CC"/>
                </a:solidFill>
                <a:latin typeface="Tahoma" pitchFamily="34" charset="0"/>
              </a:rPr>
              <a:t>fixed dose combinations</a:t>
            </a:r>
            <a:r>
              <a:rPr lang="en-US" sz="2800" b="0">
                <a:latin typeface="Tahoma" pitchFamily="34" charset="0"/>
              </a:rPr>
              <a:t>)</a:t>
            </a:r>
          </a:p>
          <a:p>
            <a:pPr marL="342900" indent="-342900"/>
            <a:endParaRPr lang="en-US" sz="2800" b="0">
              <a:latin typeface="Tahoma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b="0">
                <a:latin typeface="Tahoma" pitchFamily="34" charset="0"/>
              </a:rPr>
              <a:t>Le interazioni polifarmacologiche…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84213" y="5661025"/>
            <a:ext cx="7991475" cy="965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ahoma" pitchFamily="34" charset="0"/>
              </a:rPr>
              <a:t>Alcuni dei farmaci antiretrovirali possono essere considerati farmaci “</a:t>
            </a:r>
            <a:r>
              <a:rPr lang="en-US" sz="28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critici”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27088" y="117475"/>
            <a:ext cx="8031162" cy="1066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Le linee guida di EMA prevedono criteri più restrittivi per farmaci “critici”..??</a:t>
            </a:r>
          </a:p>
        </p:txBody>
      </p:sp>
      <p:sp>
        <p:nvSpPr>
          <p:cNvPr id="287747" name="CasellaDiTesto 5"/>
          <p:cNvSpPr txBox="1">
            <a:spLocks noChangeArrowheads="1"/>
          </p:cNvSpPr>
          <p:nvPr/>
        </p:nvSpPr>
        <p:spPr bwMode="auto">
          <a:xfrm>
            <a:off x="357188" y="1619250"/>
            <a:ext cx="62150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buFont typeface="Wingdings" pitchFamily="2" charset="2"/>
              <a:buChar char="ü"/>
            </a:pPr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in specific cases of products with a narrow therapeutic index (NTI), the acceptance interval for AUC </a:t>
            </a:r>
            <a:r>
              <a:rPr lang="en-US" sz="2400" b="0" u="sng">
                <a:solidFill>
                  <a:srgbClr val="0000CC"/>
                </a:solidFill>
                <a:latin typeface="Tahoma" pitchFamily="34" charset="0"/>
              </a:rPr>
              <a:t>should be</a:t>
            </a:r>
            <a:r>
              <a:rPr lang="en-US" sz="2400" b="0" u="sng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tightened to 90-111%...</a:t>
            </a:r>
          </a:p>
          <a:p>
            <a:pPr marL="361950" indent="-361950">
              <a:buFont typeface="Wingdings" pitchFamily="2" charset="2"/>
              <a:buChar char="ü"/>
            </a:pPr>
            <a:endParaRPr lang="en-US" sz="2400" b="0">
              <a:solidFill>
                <a:srgbClr val="000000"/>
              </a:solidFill>
              <a:latin typeface="Tahoma" pitchFamily="34" charset="0"/>
            </a:endParaRPr>
          </a:p>
          <a:p>
            <a:pPr marL="361950" indent="-361950">
              <a:buFont typeface="Wingdings" pitchFamily="2" charset="2"/>
              <a:buChar char="ü"/>
            </a:pPr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where C</a:t>
            </a:r>
            <a:r>
              <a:rPr lang="en-US" sz="2400" b="0" baseline="-25000">
                <a:solidFill>
                  <a:srgbClr val="000000"/>
                </a:solidFill>
                <a:latin typeface="Tahoma" pitchFamily="34" charset="0"/>
              </a:rPr>
              <a:t>max</a:t>
            </a:r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 is </a:t>
            </a:r>
            <a:r>
              <a:rPr lang="en-US" sz="2400" b="0" u="sng">
                <a:solidFill>
                  <a:srgbClr val="0000CC"/>
                </a:solidFill>
                <a:latin typeface="Tahoma" pitchFamily="34" charset="0"/>
              </a:rPr>
              <a:t>of particular importance</a:t>
            </a:r>
            <a:r>
              <a:rPr lang="en-US" sz="2400" b="0" u="sng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the 90-111% acceptance interval should be also applied for this parameter…</a:t>
            </a:r>
          </a:p>
          <a:p>
            <a:pPr marL="361950" indent="-361950">
              <a:buFont typeface="Wingdings" pitchFamily="2" charset="2"/>
              <a:buChar char="ü"/>
            </a:pPr>
            <a:endParaRPr lang="en-US" sz="2400" b="0">
              <a:solidFill>
                <a:srgbClr val="000000"/>
              </a:solidFill>
              <a:latin typeface="Tahoma" pitchFamily="34" charset="0"/>
            </a:endParaRPr>
          </a:p>
          <a:p>
            <a:pPr marL="361950" indent="-361950">
              <a:buFont typeface="Wingdings" pitchFamily="2" charset="2"/>
              <a:buChar char="ü"/>
            </a:pPr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it is not possible to define a set of criteria to categorise drugs as NTI and it must be decided </a:t>
            </a:r>
            <a:r>
              <a:rPr lang="en-US" sz="2400" b="0" u="sng">
                <a:solidFill>
                  <a:srgbClr val="0000CC"/>
                </a:solidFill>
                <a:latin typeface="Tahoma" pitchFamily="34" charset="0"/>
              </a:rPr>
              <a:t>case by case</a:t>
            </a:r>
            <a:r>
              <a:rPr lang="en-US" sz="2400" b="0">
                <a:solidFill>
                  <a:srgbClr val="0000CC"/>
                </a:solidFill>
                <a:latin typeface="Tahoma" pitchFamily="34" charset="0"/>
              </a:rPr>
              <a:t>…</a:t>
            </a:r>
          </a:p>
        </p:txBody>
      </p:sp>
      <p:pic>
        <p:nvPicPr>
          <p:cNvPr id="287748" name="Picture 4" descr="http://www.preparatorideiportieri.com/wp-content/uploads/punto-interrogativo-e-pensatore-thumb92716421.jpg"/>
          <p:cNvPicPr>
            <a:picLocks noChangeAspect="1" noChangeArrowheads="1"/>
          </p:cNvPicPr>
          <p:nvPr/>
        </p:nvPicPr>
        <p:blipFill>
          <a:blip r:embed="rId2"/>
          <a:srcRect l="11765" r="17647"/>
          <a:stretch>
            <a:fillRect/>
          </a:stretch>
        </p:blipFill>
        <p:spPr bwMode="auto">
          <a:xfrm>
            <a:off x="6786563" y="3684588"/>
            <a:ext cx="2214562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>
            <a:off x="214313" y="1355725"/>
            <a:ext cx="8643937" cy="1588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ext Box 2"/>
          <p:cNvSpPr txBox="1">
            <a:spLocks noChangeArrowheads="1"/>
          </p:cNvSpPr>
          <p:nvPr/>
        </p:nvSpPr>
        <p:spPr bwMode="auto">
          <a:xfrm>
            <a:off x="900113" y="1844675"/>
            <a:ext cx="75596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000000"/>
                </a:solidFill>
                <a:latin typeface="Times New Roman" pitchFamily="18" charset="0"/>
              </a:rPr>
              <a:t>Ciò determina che allo stato attuale si possano utilizzare gli 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</a:rPr>
              <a:t>stessi criteri </a:t>
            </a:r>
            <a:r>
              <a:rPr lang="en-US" sz="3600" i="1">
                <a:solidFill>
                  <a:srgbClr val="000000"/>
                </a:solidFill>
                <a:latin typeface="Times New Roman" pitchFamily="18" charset="0"/>
              </a:rPr>
              <a:t>per la valutazione della bioequivalenza  sia per i farmaci 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</a:rPr>
              <a:t>da banco </a:t>
            </a:r>
            <a:r>
              <a:rPr lang="en-US" sz="3600" i="1">
                <a:solidFill>
                  <a:srgbClr val="000000"/>
                </a:solidFill>
                <a:latin typeface="Times New Roman" pitchFamily="18" charset="0"/>
              </a:rPr>
              <a:t>che quelli con 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</a:rPr>
              <a:t>ricetta non ripetibile</a:t>
            </a:r>
            <a:r>
              <a:rPr lang="en-US" sz="3600" i="1">
                <a:solidFill>
                  <a:srgbClr val="000000"/>
                </a:solidFill>
                <a:latin typeface="Times New Roman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42988" y="115888"/>
            <a:ext cx="7850187" cy="155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Se non possiamo stabilire a priori quali siano i farmaci “critici”, possiamo almeno definire quelli considerabili “sicuri”?</a:t>
            </a:r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5683250" y="6453188"/>
            <a:ext cx="3435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Muller, Nature Rev Drug Disc 2012 -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87338" y="2482850"/>
            <a:ext cx="1703387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Indice</a:t>
            </a:r>
            <a:endParaRPr lang="en-US" sz="24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24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terapeutico</a:t>
            </a:r>
            <a:endParaRPr lang="en-US" sz="24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88773" name="CasellaDiTesto 6"/>
          <p:cNvSpPr txBox="1">
            <a:spLocks noChangeArrowheads="1"/>
          </p:cNvSpPr>
          <p:nvPr/>
        </p:nvSpPr>
        <p:spPr bwMode="auto">
          <a:xfrm>
            <a:off x="2428875" y="2420938"/>
            <a:ext cx="6175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Concentrazione max  di farmaco non tossica</a:t>
            </a:r>
          </a:p>
        </p:txBody>
      </p:sp>
      <p:sp>
        <p:nvSpPr>
          <p:cNvPr id="288774" name="CasellaDiTesto 7"/>
          <p:cNvSpPr txBox="1">
            <a:spLocks noChangeArrowheads="1"/>
          </p:cNvSpPr>
          <p:nvPr/>
        </p:nvSpPr>
        <p:spPr bwMode="auto">
          <a:xfrm>
            <a:off x="2638425" y="3027363"/>
            <a:ext cx="5683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Concentrazione  min. di farmaco efficace</a:t>
            </a:r>
          </a:p>
        </p:txBody>
      </p:sp>
      <p:sp>
        <p:nvSpPr>
          <p:cNvPr id="288775" name="CasellaDiTesto 8"/>
          <p:cNvSpPr txBox="1">
            <a:spLocks noChangeArrowheads="1"/>
          </p:cNvSpPr>
          <p:nvPr/>
        </p:nvSpPr>
        <p:spPr bwMode="auto">
          <a:xfrm>
            <a:off x="1990725" y="2687638"/>
            <a:ext cx="407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=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2422525" y="2943225"/>
            <a:ext cx="61198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84213" y="4508500"/>
            <a:ext cx="7834312" cy="1066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92175" indent="-892175" algn="just">
              <a:defRPr/>
            </a:pP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NB: </a:t>
            </a:r>
            <a:r>
              <a:rPr lang="en-US" sz="3200" b="0">
                <a:solidFill>
                  <a:srgbClr val="000000"/>
                </a:solidFill>
                <a:latin typeface="Tahoma" pitchFamily="34" charset="0"/>
              </a:rPr>
              <a:t>vengono considerati farmaci “sicuri” quelli con indice terapeutico </a:t>
            </a:r>
            <a:r>
              <a:rPr lang="en-US" sz="32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&gt;10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23850" y="2276475"/>
            <a:ext cx="8496300" cy="136842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27088" y="117475"/>
            <a:ext cx="8031162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Indici terapeutici dei diversi antiretrovirali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342900" y="3068638"/>
          <a:ext cx="3754438" cy="3584575"/>
        </p:xfrm>
        <a:graphic>
          <a:graphicData uri="http://schemas.openxmlformats.org/drawingml/2006/table">
            <a:tbl>
              <a:tblPr/>
              <a:tblGrid>
                <a:gridCol w="1473200"/>
                <a:gridCol w="2281238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Farmaco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Indice terapeutico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atazanavir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efavirenz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nevirapina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3/5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lopinavir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nelfinavir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indinavir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tenovofir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4/5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ritonavir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342900" y="1052513"/>
          <a:ext cx="3754438" cy="1592262"/>
        </p:xfrm>
        <a:graphic>
          <a:graphicData uri="http://schemas.openxmlformats.org/drawingml/2006/table">
            <a:tbl>
              <a:tblPr/>
              <a:tblGrid>
                <a:gridCol w="1473200"/>
                <a:gridCol w="2281238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Farmaco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Indice terapeutico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raltegravir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etravirina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maraviroc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4778375" y="1052513"/>
          <a:ext cx="3990975" cy="35829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0858"/>
                <a:gridCol w="2280730"/>
              </a:tblGrid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Farmaco</a:t>
                      </a:r>
                      <a:endParaRPr kumimoji="0" lang="en-US" sz="20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Indice</a:t>
                      </a: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terapeutico</a:t>
                      </a:r>
                      <a:endParaRPr kumimoji="0" lang="en-US" sz="20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darunavir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??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saquinavir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??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amprenavir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??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abacavir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??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Lamivudina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??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Stavudina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??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emtricitabina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??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didanosina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??</a:t>
                      </a: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925" y="115888"/>
            <a:ext cx="9037638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base </a:t>
            </a:r>
            <a:r>
              <a:rPr lang="en-US" sz="24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alla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normativa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vigente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farmaci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equivalenti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possono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quindi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differerire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rispetto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al branded per:</a:t>
            </a:r>
          </a:p>
          <a:p>
            <a:pPr algn="just">
              <a:defRPr/>
            </a:pPr>
            <a:endParaRPr lang="en-US" sz="2400" b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b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forma, </a:t>
            </a:r>
            <a:r>
              <a:rPr lang="en-US" sz="2400" b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configurazione</a:t>
            </a:r>
            <a:r>
              <a:rPr lang="en-US" sz="2400" b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scanalature</a:t>
            </a:r>
            <a:r>
              <a:rPr lang="en-US" sz="2400" b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(i.e. </a:t>
            </a:r>
            <a:r>
              <a:rPr lang="en-US" sz="2400" b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compresse</a:t>
            </a:r>
            <a:r>
              <a:rPr lang="en-US" sz="2400" b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b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meccanismi</a:t>
            </a:r>
            <a:r>
              <a:rPr lang="en-US" sz="2400" b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di</a:t>
            </a:r>
            <a:r>
              <a:rPr lang="en-US" sz="2400" b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rilascio</a:t>
            </a:r>
            <a:r>
              <a:rPr lang="en-US" sz="2400" b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en-US" sz="2400" b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sali</a:t>
            </a:r>
            <a:r>
              <a:rPr lang="en-US" sz="2400" b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diversi</a:t>
            </a:r>
            <a:r>
              <a:rPr lang="en-US" sz="2400" b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**)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b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dimensioni</a:t>
            </a:r>
            <a:r>
              <a:rPr lang="en-US" sz="2400" b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delle</a:t>
            </a:r>
            <a:r>
              <a:rPr lang="en-US" sz="2400" b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particelle</a:t>
            </a:r>
            <a:r>
              <a:rPr lang="en-US" sz="2400" b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b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confezionamento</a:t>
            </a:r>
            <a:endParaRPr lang="en-US" sz="2400" b="0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b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eccipienti</a:t>
            </a:r>
            <a:r>
              <a:rPr lang="en-US" sz="2400" b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en-US" sz="2400" b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inclusi</a:t>
            </a:r>
            <a:r>
              <a:rPr lang="en-US" sz="2400" b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coloranti</a:t>
            </a:r>
            <a:r>
              <a:rPr lang="en-US" sz="2400" b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400" b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aromi</a:t>
            </a:r>
            <a:r>
              <a:rPr lang="en-US" sz="2400" b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400" b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conservanti</a:t>
            </a:r>
            <a:r>
              <a:rPr lang="en-US" sz="2400" b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b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tempi </a:t>
            </a:r>
            <a:r>
              <a:rPr lang="en-US" sz="2400" b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di</a:t>
            </a:r>
            <a:r>
              <a:rPr lang="en-US" sz="2400" b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scadenza</a:t>
            </a:r>
            <a:endParaRPr lang="en-US" sz="2400" b="0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b="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etichettatura</a:t>
            </a:r>
            <a:endParaRPr lang="en-US" sz="2400" b="0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endParaRPr lang="en-US" sz="2400" b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endParaRPr lang="en-US" sz="2000" b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55600" indent="-355600" algn="just">
              <a:defRPr/>
            </a:pPr>
            <a:r>
              <a:rPr lang="en-US" sz="20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**</a:t>
            </a:r>
            <a:r>
              <a:rPr lang="en-US" sz="2000" b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Sali</a:t>
            </a:r>
            <a:r>
              <a:rPr lang="en-US" sz="20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diversi</a:t>
            </a:r>
            <a:r>
              <a:rPr lang="en-US" sz="20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di</a:t>
            </a:r>
            <a:r>
              <a:rPr lang="en-US" sz="20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una</a:t>
            </a:r>
            <a:r>
              <a:rPr lang="en-US" sz="20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particolare</a:t>
            </a:r>
            <a:r>
              <a:rPr lang="en-US" sz="20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sostanza</a:t>
            </a:r>
            <a:r>
              <a:rPr lang="en-US" sz="20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attiva</a:t>
            </a:r>
            <a:r>
              <a:rPr lang="en-US" sz="20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possono</a:t>
            </a:r>
            <a:r>
              <a:rPr lang="en-US" sz="20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differire</a:t>
            </a:r>
            <a:r>
              <a:rPr lang="en-US" sz="20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per </a:t>
            </a:r>
            <a:r>
              <a:rPr lang="en-US" sz="2000" b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quanto</a:t>
            </a:r>
            <a:r>
              <a:rPr lang="en-US" sz="20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concerne</a:t>
            </a:r>
            <a:r>
              <a:rPr lang="en-US" sz="20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solubilità</a:t>
            </a:r>
            <a:r>
              <a:rPr lang="en-US" sz="20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000" b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igroscopicità</a:t>
            </a:r>
            <a:r>
              <a:rPr lang="en-US" sz="20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000" b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stabilità</a:t>
            </a:r>
            <a:r>
              <a:rPr lang="en-US" sz="20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000" b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scorrevolezza</a:t>
            </a:r>
            <a:r>
              <a:rPr lang="en-US" sz="20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000" b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ecc</a:t>
            </a:r>
            <a:endParaRPr lang="en-US" sz="2000" b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endParaRPr lang="en-US" sz="2400" b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258888" y="179388"/>
            <a:ext cx="7597775" cy="579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Le evidenze disponibili il letteratura…</a:t>
            </a:r>
          </a:p>
        </p:txBody>
      </p:sp>
      <p:sp>
        <p:nvSpPr>
          <p:cNvPr id="290819" name="CasellaDiTesto 6"/>
          <p:cNvSpPr txBox="1">
            <a:spLocks noChangeArrowheads="1"/>
          </p:cNvSpPr>
          <p:nvPr/>
        </p:nvSpPr>
        <p:spPr bwMode="auto">
          <a:xfrm>
            <a:off x="179388" y="1341438"/>
            <a:ext cx="1146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Fonte: </a:t>
            </a:r>
          </a:p>
        </p:txBody>
      </p:sp>
      <p:pic>
        <p:nvPicPr>
          <p:cNvPr id="290820" name="Picture 2"/>
          <p:cNvPicPr>
            <a:picLocks noChangeAspect="1" noChangeArrowheads="1"/>
          </p:cNvPicPr>
          <p:nvPr/>
        </p:nvPicPr>
        <p:blipFill>
          <a:blip r:embed="rId2"/>
          <a:srcRect l="584" t="22559" r="78976" b="65041"/>
          <a:stretch>
            <a:fillRect/>
          </a:stretch>
        </p:blipFill>
        <p:spPr bwMode="auto">
          <a:xfrm>
            <a:off x="1331913" y="1196975"/>
            <a:ext cx="25193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9576" name="Group 24"/>
          <p:cNvGraphicFramePr>
            <a:graphicFrameLocks noGrp="1"/>
          </p:cNvGraphicFramePr>
          <p:nvPr/>
        </p:nvGraphicFramePr>
        <p:xfrm>
          <a:off x="917575" y="2774950"/>
          <a:ext cx="7542213" cy="2590800"/>
        </p:xfrm>
        <a:graphic>
          <a:graphicData uri="http://schemas.openxmlformats.org/drawingml/2006/table">
            <a:tbl>
              <a:tblPr/>
              <a:tblGrid>
                <a:gridCol w="6380163"/>
                <a:gridCol w="116205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Studi di Bioequivalenza  pubblicati (2001-2011)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0010" marR="600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32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0010" marR="6001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0010" marR="600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0010" marR="6001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it-IT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Studi di BE eseguiti nel volontario sano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0010" marR="600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26</a:t>
                      </a:r>
                    </a:p>
                  </a:txBody>
                  <a:tcPr marL="60010" marR="6001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            - Studi che hanno dimostrato  bioquivalenza</a:t>
                      </a:r>
                    </a:p>
                  </a:txBody>
                  <a:tcPr marL="60010" marR="600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22 (85%)</a:t>
                      </a:r>
                    </a:p>
                  </a:txBody>
                  <a:tcPr marL="60010" marR="6001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            - Studi con limiti per BE fissati a 80-125%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26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            - Studi con limiti per BE fissati a 90-111%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12" descr="http://www.autosvezzamento.it/wordpress/wp-content/uploads/2012/04/bilancia-1024x6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549275"/>
            <a:ext cx="641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038" y="66675"/>
            <a:ext cx="9036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0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IV° fattore:</a:t>
            </a:r>
            <a:r>
              <a:rPr lang="it-IT" sz="3200" b="0">
                <a:solidFill>
                  <a:srgbClr val="0000CC"/>
                </a:solidFill>
                <a:latin typeface="Tahoma" pitchFamily="34" charset="0"/>
              </a:rPr>
              <a:t> peculiarità del paziente HIV-positivo</a:t>
            </a:r>
            <a:endParaRPr lang="en-US" sz="320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291844" name="Rectangle 1"/>
          <p:cNvSpPr>
            <a:spLocks noChangeArrowheads="1"/>
          </p:cNvSpPr>
          <p:nvPr/>
        </p:nvSpPr>
        <p:spPr bwMode="auto">
          <a:xfrm>
            <a:off x="250825" y="4730750"/>
            <a:ext cx="82819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sz="2000" b="0">
                <a:latin typeface="Tahoma" pitchFamily="34" charset="0"/>
                <a:ea typeface="Calibri" pitchFamily="34" charset="0"/>
                <a:cs typeface="Tahoma" pitchFamily="34" charset="0"/>
              </a:rPr>
              <a:t>Per l'HIV, al contrario dei generici per altre patologie </a:t>
            </a:r>
            <a:r>
              <a:rPr lang="it-IT" sz="2000" b="0">
                <a:solidFill>
                  <a:srgbClr val="0000CC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il mancato controllo della replicazione virale, anche se parziale, può non essere immediatamente identificabile</a:t>
            </a:r>
            <a:r>
              <a:rPr lang="it-IT" sz="2000" b="0">
                <a:latin typeface="Tahoma" pitchFamily="34" charset="0"/>
                <a:ea typeface="Calibri" pitchFamily="34" charset="0"/>
                <a:cs typeface="Tahoma" pitchFamily="34" charset="0"/>
              </a:rPr>
              <a:t>. Ciò può determinare la comparsa di resistenza (che è di per sé irreversibile) per tutti i farmaci della stessa classe (un farmaco generico che fallisce può far fallire anche i farmaci branded della stessa classe). </a:t>
            </a:r>
          </a:p>
        </p:txBody>
      </p:sp>
      <p:pic>
        <p:nvPicPr>
          <p:cNvPr id="291845" name="Picture 2" descr="http://t1.gstatic.com/images?q=tbn:ANd9GcThuVhr4h0H-4ykPm5R3KrweBL6hKvzKf2OktAPt_4jrkNvXKc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557338"/>
            <a:ext cx="12001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1846" name="AutoShape 4" descr="data:image/jpeg;base64,/9j/4AAQSkZJRgABAQAAAQABAAD/2wCEAAkGBhISEBQUExIUFRUUFRUVFRQUFRQYFBUVFRQVFRQVFRQYHCYeFxkjGRQUHy8gIycpLCwtFR4xNTAqNScrLCkBCQoKDgwOFw8PGikkHB0pKSkpKSkpLCkpLCkpLCksLCkpKSksKSkpKSkpKSkpKSkpLCwpLCwpKSkpLCksLCwpKf/AABEIALsBDgMBIgACEQEDEQH/xAAcAAACAgMBAQAAAAAAAAAAAAAABgMFAgQHAQj/xABFEAABAwIDBQUFBQMLBAMAAAABAAIDBBEFEiEGMUFRcRMiYYGRMqGxwdEHFEJS8HKS8RYjQ1Nic6KywtLhFSQzgjRjs//EABkBAQEBAQEBAAAAAAAAAAAAAAABAgMFBP/EACMRAQEBAAEEAgIDAQAAAAAAAAABEQIDEiExQVEEcTJhgRP/2gAMAwEAAhEDEQA/AO4oQhAIQhAIQhAIQhB4SqSs2naHZYxnPO/d/wCeqqNsNpDm7CI63s48yN4/Zbx5kgc1S00+UWB6niTzK1IHBm0DuLG+RK2GY8OLD5EJSZWnmpW1xVyBvZjEZ5jy+imbiEZ/EPPRJoxBStr07Q5NnadzgfMLO6T21yljxG38U7Q1oS4zFnD8R9VOzGnc/cp2i8QqpuNcwFK3F2nh71MosELUbibPFSNrmHimCdCjFQ0/iHqsg8cwoMkIQgEIQgEIQgEIQgEIQgEIQgEIQgEIQgFVbTYv92p3PvZx7rL/AJjx6AAu8lark/2p42X1LaZp0Y0A/tSWLvRuUf8AsVYlVEFUXkyEnXRt9+Xn1J1PVbjak2VewAAAcFmZFqs6sWVZWYrFWNkWQlTVWorPFSMrVT9qsmypovGV3ipfvniqETLIVJTV1fiuUja5UAqVkKpNNMArlIK5LrapZiq1V00yCuUja0c0tirUjKzxTTTI2r8VKyt8UuCt8Vmyt8VdNMra88z6qX/qjgPaKX4qq6gra8khjfae4MZ4Ei73eTfiimCp2p7KN0rruY3SzWlxcfC3DxK29mdqoa1jjHcObo5h3hKGKY6IIXvZY9neOJp3OkA7zjzAsfRVWwO1JmrI5H2Ejy6CawsH3aXxOIHG7XC/RS8fCa6+hAQuahCEIBCEIBCEIBCEIBCEIPHHRfPstYaislmP4nucOjj3f8Oi7ftTV9lRVD+LYZLdcpA95XBdn43OuGtLiTYAAkm3grGauMyMytqTY6reLlgYP7bgPdvVjF9n0vGSMdMx+SamUsAr1OMf2e/mm9GfUraj2Ah4ySHplHyKavbSKCsguhR7D0w3h56u+gWzHsnSj+iB6ucfmmrjm4KyaCuox4FTjdDH+6D8VsNoo27o2Do1o+SauOVxwuO4E9AVO2gl/q3/ALp+i6m0LK6adrlBhI3gjqEZV1WSJrtHNB6gH4qrrNl4H7m5Dzbu/dOiamOfLJXWJ7NSQ6+0z8w4dRwVX2Sohzletl1WZjWBiRGyyrsD0VZFitu3n/qI+zi/vpTqQOJ/2rzFJckTj5DqdFUQi7aOH+umMz+jXBjP9ZWoNXarEy2aGnvpDEC/xklGZxPkW+9V2x+I9lUk/ldFJ5skZf3Fyx2wwepiq3zSsBZNI5zJWHNGQT3QHcCG20NiqvCX2mk/u3e43+S3PTlfb6yBXq1sMmzwRO/NGw+rQVsrg7hCEIBCEIBCEIBCEIBCEIKraahE9LJBmy9q3Le1yBcXNlW4JgEFJHkhYBzcdXuPNzv0FaVD7vd4aegufeVgg9XoXi8e8NBJNgN5RYzCyCrHY/EN2c9GEfGyjdtE3hG89cg+aGpXsqjoHAakk90Cwd3QzQkXGhzDReCgqDYGbcCL8bm4DrAC+5pt4uHJQO2jPCIeb/o1a0+1LmkA9m2/POfoiLF+EvcLGY6kkkZrm+oFr5coNtwGgtzW/TwZLi9wTcD8t7XA8L3PmlmXad/5wN+6MndfmTbcd6I8Ylf/AEkg8crW+ndVwNi9ulJ9S/jJJ++R8LLWdPGTYvBPIyXPoSmLp2BXqTmTPi70biLb23OUjiLJqoqsSRte3c4X+oUE6WcfwENvJGO7+Jo4eI8EzILQQQRcHQjwKI5w6JYOjVtiOHGOQtuObb31B3LRMLv7J6O+q0mF3abSJvi8fNUs9XkqWu4U9Jmt49k6Tf8AtSBXm1cbsrLtt399xyPIqiZCH1VUCQAI2M7xAG6JttehW56Zqx2T2oaWFmkkbhZ8EliCOh+Kjx7YdjM9XSEuhMbxJEdXwkj/ABM8d4481HBhWXWOSMO/Zid8QSPJXuA4lJG4BwGa1nD8L27joeBXOWz0T+3T9k5c1DTH/wCmP/KArZVezskXYMbHo1os1vIX3eW5WijYQhCAQhCAQhCAQhCAWhieIdmYx+ckeQH1IW+lPbWrDO8f6ONz/S5/0oLgj3oyrn+E4Vi1VCyR+ItiD2h2VkfebcXAJFtVaYfsTUMlZJJiVTJlcCW6BrrHVpBJ0K63hxk88ozOV+jYAtXFYi6I24WPUC9/jfyU7qlgJu4ab/DS+vLTVYOr472ve9xu00tfXdxC5NlR+lzyS5FtTPILxUjnNubOLrbug+abcQg7N5HDgfDgl/B3iKplhuMsl5orHS+6Vg6Gx81fhi+2p/1HEXezTRt/acf9yOyxN3GBnkCfgU02S3idbPFiVPYuMErezLQCWh/eIJ5H2fK6z3Ve1gMGxB3tVgb+yz+C8/ktO49+umPMA23+aaUr11LJHikUwI7OZnZPBc0d4AloDSddzd3iptO2RTT0+HNJElbI8g6jM52vk1bEGA0MrSYXF1rXu54c24u0lpsosIqjRTz04hdUHPnYI7FzGED2i7doW7vmvaCdzcTL5Y3U4qmFgY/UveMtjdug1A38/FPKeF/spXlzHQyH+chNtd7mfhPy9E0bP1fZymI+y/vM68QkXE3GmnZUAaA5JQOLDx8vkE1Td5rXsOos5pHqLLfuas+jtdC1MMrhLG144jUcjxC2XPA3kDqo00saoe0juB3majxHEfNKzoxyCbJsZgZ7U8Ter2j5paqqunfIewmjffXKxwJb5cluS/TOwrbXjSID85Po0/Vc/wBp5P8A5fjPG30zH/Suh7VC5j8M3yXO9qxb7x41DP8A85CtT0xypcphY35Jk2cxJ7Mzi5xDXxtsSSBmJvYHwalqDj0V3gZDmuZrmdIwjo3Ne/7y18MT27hs9iBawkHdld6mxT7C+7QeYB9Vz/ZXC3vYBwsA48AL3PwXQWMsABuAt6Li7skIQoBCEIBCEIBCEIBc2+1DEcr+xtczs7MHlfeTz9pdJXOftBpCatjhv7KQN690/BjlZ7Z5elnhWICIFp3C1reGnyV3T1DXi7TcJPElwDzF1cYFPZ1vzfEKNRbSUgLs2txY6WFyN2trqA0ri3KGMAuTbM63euToLaXO5bq9RVNjNAHxtc5jbs0tYEBvC1/1qlPH6UtjbNGBngd2gAFrt3SN05t+C6E8A3aSNQdONt17JYqYMpLT4gqxmxhBO17GvabtcA4dCLhUm2dHO+nBpy7tI3tkAabF2W9xbjzt4KTZ1/Zulpj/AEZzx34xPNwPI3Cu1zsyrPMYU8hcxpcLEtaS08CQCR5FUm1+AvqYW9mQJI3h7Cd1xwvw4eivrpAwXA/vNRVMqnTF0T9LSPDXNcTbTyG7gUhfpcYpgc/3llVT9mZOz7N7HkhjuBNxv4aabgqXFjJM+P7zV0UXZPzDs3EvaQRce7ct+lwx9JiLGRtk+7zRlp1c5rXAOdcngbjf/aKqcJNPRSzxVUIkcH3icI2yvLCNL8tMp15lWM011E0NSx3Zva9pFnZTe19xI4LDY+uOV9M89+E93xjJ09N3mEvYVVMOJF7GuiinjyZZW9mXPaBbs28dw9Vv4tmp5o6lo9g5ZAOLDof10V4+Lhfs84LVdlMWH2ZNR4OVB9rODOytqWE20ZIATYfkdb3HyVo+0jA5pvoHNI9QVewhlZSuZILh7Sx45G28eO4hdulz/wCfOck58e7jj56fmNyASBvIGg6ngvIKqSCRr25muGrSdPA9RwV1LhlVTSyQ5GkRy2u51m5rANf7Qu1zXN33br1Wo7CKiVt3GMNu5wJIFjmEbgOI1YNDy6r3u7jf08iy/wCmOqx1tTFE8aOBLXt5O09x4JZxuBrhU5s2k0Tu7a+rHDj1UFK/sZw3MC1wbci9u8Lg6jeDodOa28YjLnVTG+0W07h1vGPmV5fX6XZfHqvu6XU7559xRU9Bm0aDY87E+4BMtBTw0bBJLv8AwsaLud9BfiVq/wAjqkQNd2jiXvY0Bumjzbh5nyT3jWyrMkUYb7LGtB/akbc9bMcfNfJjvI6RskP+zicWhpc3MQOFzoPSyuFr0EGSJjfytA9y2FzdQhCEAhCEAhCEAhCEAk37RcLfJGx0bsrwbB3I66ebXPCclBV0rZGFrxcH1HiPFBzh5sAOQAWxh1TY+INwrTaPAo4Yc7S4nMBqRaxvwsl6mms5EPsUgc0EcQtSeh7znXFiWuJsS4WtmA8HAWt4lR4LPdpaeGo6KxCKqfu4uCBKS0BrSAAQG5iN+/Q25G3ioMbpM+WS723FiAS3Uc7a/wAFfKKphzsLee7rwQc7xqHsHRVLbnsnZZLkuJikNnXJ10NimAG4uNQVFV0we1zHDRwLSPA6FVezVQ7s3QvPfp3dmfFu+N3m34JymzWZ4q5C9VbW4oWPy5L6Agl1r3uNwB3WWxRVwkFwCNBe+4E7xfjZc2lLtthcssUb4LmSGQSNANibDW3M7vetPE8PnirWVkUTpM0eWSJhGYkjx4Du66+ym4hL02zxlq5XTZnQlrDGBK9oa4aPbkaRccbqpVLjraur7ImmFOY5A9skkzNDyI000B8kx1zGSsNnNeCC12Ugj3JaqaZjWtE8jZBR1NnBzXPvBPbIHA8rjXW1lcPo4qetZlGRlTGYwxrQI88feabg6EtLhuSiXYytLQ+lee9Ebs8YydPQn3hNGGVHZT2PsSadHcP14pGxoOglZUsGsRs8D8TDoR6EpwJEsYc03DgHNPUXC3Ls1OPjwr/tR2SlqGtmpw4yf+OVjL3kZrlJA35TcdHeCRqTYHEi1w+66O3mQsBHiCTfn6rtOD13axAn2m913UcfNb6+zp/l8+nx7ZI4c/x+PPl3OIQfY9Xu39iz9qQn/K0pgptmm/ewH2L4gGS2/FYBzHC+8XLh5t5Lp6VNpNnJn1cVRDIyMWyzF3h7JA43GlvALn1fyOXV8cmuHR49P+LyiwjtJ26fzceo8XHQ+QFgOqsRTCWpGmgN/ICw9wPqtr70xjC1hzHi7cFtYTTZbuO8rla7rVerwL1YAhCEAhCEAhCEAhCEHixc5ZFQylBS7Xm9K7q0++3zSEx1k8bUP/7aToP8wSE19wqlM+D1di0+RTPdIeET6lqc8PnzMHMaKKDJLr3W8Q3Xx3nwI1UclQ8OF3MaL6gkXtbdx48VurF0LTvaD1CCixqJ4eCwMIeL3JO/jaw1/wCUr12aCpindlyy/wAzLlvYX1icb+NxdP8AX0+aM23jUfP3JVxbDxNC+M/iBAPJ29p8jYqxmxnU0TZLXvpexB57x00HosqWkbGMrRoST5n4LT2exAywDN/5GExyDk9mh9dD5qyJXO+Fl0IVLj9TIHNbE+USPa/IyNsRBLBfM8vG4EtuAdy08Snk7VrQ90c2SORznT5YG94B4DNz9zgR4hBb1GCQvdI5zATKwMk1NnNabi45jnvWhHgNHCRKTqw6Plmc4Ndw9p1gVv4jTCRskZL7SscAAO62wtcOA0Oo3nWyWHUpeLRQOY8whzhkLGR1EDg6M3LQ0kkvFxv0QX9W2OaMua5r2EEEtII9QtXYusLDJSvOsRLozzjJ3eRPvUGDTiN0/auyseWvzTGJjjIRleMjTa1mt1sOKrsRr2NnilgeJJGPAysu4vYdCNPC6vHxcZt+XQKGo7KYH8Mmh8DwP65plCV54szSP0CrjBa3tI9fab3XeW4rTaxWE0Qc0tO4i30PlvXt17dBoUmEBntOLz4gBv7o+atWKMLNiDYas1gwrNAIQhAIQhAIQhAIQhB4oZgp1FKgXsfiLoZGjeWm3XePgucQSrqNeNCuZYtTdnIXDc46+BRKnppMrgeRTjg9X3hycP4JHgemDCaju+Lf0EIdEKOnlzNB5qRFeqgr4MryOG8dCr5QVdGHjkRuP1QIslJLDUPlij7RkoGeMOa1wkboHjNobjepDXVTvZpWt/vJmj3NBTKMKdwLT5qRuDni4ehKXKzmE+rwypnAEjaUAG4uJHkcDY3aoK3DJGtaHy3DWnK2KmiNg23daX3sdRYJ8bg44uPkAoYqJjwCYzlP53NB0P5RxT9NSTfJObh7Sxrnz1ZB4Zw3XXS0Y8OCnptn6Z/tRPd/eOlcP8Rsm2GisLARCwsALm3kpzTZRcuAAHBgV1LJvgvU+z9O32YIx0jbf4KwioCPZZboLLdkqW69+QdMoA6aXXrMT7o0zaC5uNfHS6aZELcPfy94W1h+H9mXOJ1dbQbhb+KIsSvvFvEG63Q5RXqELy6DOPeFKxQxnVTtCCVqkWDQs0AhCEAhCEAhCEAhCEAo5FIsHhBVV7e6Ul4vSBwIITvXDQpYxGJWBIaDG7Kf/U/LqrjDqizuqixKjDhb9BVlPUlrsrt43HmOaM10PDK/Lodx9xV01yRKOvuPj9VbUGMOZpvb+tyimZegLUpsQY8aHXkd62Q5FQjum+U23XuN3TyRVVIbGXC/C1vE2U11iIhly205FBS/fCeJ9SqB+O1X3prDSOEBJBkJDneDrNNg3qm84Wy/EeF/+Fm3DYxwv1JRLFWyVWMjHSQgA63v+0Bf6+5SiKJvBvu+a9dXMH4giqg079xa70KqMH2IbBI57GSXJJAc6zWA8GtuB6pqOJs8fRYHFRwaU1MQRYdJ/ZHU39wVrGywA5BVxxQ8AFia954+5FWqwfMBvKqzUOO9xWdPGXHQX8VcFrTm+q2mhRQx2AC2GBQZhZLwL1AIQhAIQhAIQhAIQhALFwWS8KDRqm6JfroEzzMVVVU91YE+sgVBiVFfwI1B5J2qqNU1XQKhboK8g2Ojhv8Ar0V3T1QO42PLgenJUuJ4Yd40I4qvjxgsNni3w9VGfR4jntv0/XNbsNe8bnFKNJjg4O9VYxYkw8B5GyhpnbjD+Y9EOxd/MeiXxXt5u9V4/EW8z+8i6vH4i873FQurL73e9UL8ajHJas21UbfxAeiJpl+8dfQo7fwPuSVPt1EPxjyP0WlJt63gHHo0oa6F946eqyFT4hc1O2MzvYheeuiG4zXP9mO3UlXF2umtqRz+C2YnA8feuaU8WIPPtBvRv1TVgWzs7iDLM8jkDYe5A301O0lWULbcLKGjpgxoAC2wxLVSNU7Qo42KYKD1CEIBCEIBCEIBCEIBCEIBCEIMHNWtLCtsrFwQVE1ItGbD/BXz2qGRoQKtTg4PBUOIbKB99F0B7ByWtJGOSujkVZsO8G7CR0K0HbP1bdzz5hdiliHJaskDeQVTHJRhld+b3L3+T1Y7fKR0AXU3QN5BAhbyQyOYs2Gld7Ujz5lbcP2ds43PVdGbEOSkbGOSLhHp9hIh+FWMOyMY/CPRNTWBSNYEFBDs+wfhHot6HBm8ArmKIcltxxjkporKbBhyVtBSBvBTNClaFAMjU7WLFoUoQACyQEIBCEIBCEIBCEIP/9k="/>
          <p:cNvSpPr>
            <a:spLocks noChangeAspect="1" noChangeArrowheads="1"/>
          </p:cNvSpPr>
          <p:nvPr/>
        </p:nvSpPr>
        <p:spPr bwMode="auto">
          <a:xfrm>
            <a:off x="0" y="-852488"/>
            <a:ext cx="2571750" cy="178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1847" name="AutoShape 6" descr="data:image/jpeg;base64,/9j/4AAQSkZJRgABAQAAAQABAAD/2wCEAAkGBhISEBQUExIUFRUUFRUVFRQUFRQYFBUVFRQVFRQVFRQYHCYeFxkjGRQUHy8gIycpLCwtFR4xNTAqNScrLCkBCQoKDgwOFw8PGikkHB0pKSkpKSkpLCkpLCkpLCksLCkpKSksKSkpKSkpKSkpKSkpLCwpLCwpKSkpLCksLCwpKf/AABEIALsBDgMBIgACEQEDEQH/xAAcAAACAgMBAQAAAAAAAAAAAAAABgMFAgQHAQj/xABFEAABAwIDBQUFBQMLBAMAAAABAAIDBBEFEiEGMUFRcRMiYYGRMqGxwdEHFEJS8HKS8RYjQ1Nic6KywtLhFSQzgjRjs//EABkBAQEBAQEBAAAAAAAAAAAAAAABAgMFBP/EACMRAQEBAAEEAgIDAQAAAAAAAAABEQIDEiExQVEEcTJhgRP/2gAMAwEAAhEDEQA/AO4oQhAIQhAIQhAIQhB4SqSs2naHZYxnPO/d/wCeqqNsNpDm7CI63s48yN4/Zbx5kgc1S00+UWB6niTzK1IHBm0DuLG+RK2GY8OLD5EJSZWnmpW1xVyBvZjEZ5jy+imbiEZ/EPPRJoxBStr07Q5NnadzgfMLO6T21yljxG38U7Q1oS4zFnD8R9VOzGnc/cp2i8QqpuNcwFK3F2nh71MosELUbibPFSNrmHimCdCjFQ0/iHqsg8cwoMkIQgEIQgEIQgEIQgEIQgEIQgEIQgEIQgFVbTYv92p3PvZx7rL/AJjx6AAu8lark/2p42X1LaZp0Y0A/tSWLvRuUf8AsVYlVEFUXkyEnXRt9+Xn1J1PVbjak2VewAAAcFmZFqs6sWVZWYrFWNkWQlTVWorPFSMrVT9qsmypovGV3ipfvniqETLIVJTV1fiuUja5UAqVkKpNNMArlIK5LrapZiq1V00yCuUja0c0tirUjKzxTTTI2r8VKyt8UuCt8Vmyt8VdNMra88z6qX/qjgPaKX4qq6gra8khjfae4MZ4Ei73eTfiimCp2p7KN0rruY3SzWlxcfC3DxK29mdqoa1jjHcObo5h3hKGKY6IIXvZY9neOJp3OkA7zjzAsfRVWwO1JmrI5H2Ejy6CawsH3aXxOIHG7XC/RS8fCa6+hAQuahCEIBCEIBCEIBCEIBCEIPHHRfPstYaislmP4nucOjj3f8Oi7ftTV9lRVD+LYZLdcpA95XBdn43OuGtLiTYAAkm3grGauMyMytqTY6reLlgYP7bgPdvVjF9n0vGSMdMx+SamUsAr1OMf2e/mm9GfUraj2Ah4ySHplHyKavbSKCsguhR7D0w3h56u+gWzHsnSj+iB6ucfmmrjm4KyaCuox4FTjdDH+6D8VsNoo27o2Do1o+SauOVxwuO4E9AVO2gl/q3/ALp+i6m0LK6adrlBhI3gjqEZV1WSJrtHNB6gH4qrrNl4H7m5Dzbu/dOiamOfLJXWJ7NSQ6+0z8w4dRwVX2Sohzletl1WZjWBiRGyyrsD0VZFitu3n/qI+zi/vpTqQOJ/2rzFJckTj5DqdFUQi7aOH+umMz+jXBjP9ZWoNXarEy2aGnvpDEC/xklGZxPkW+9V2x+I9lUk/ldFJ5skZf3Fyx2wwepiq3zSsBZNI5zJWHNGQT3QHcCG20NiqvCX2mk/u3e43+S3PTlfb6yBXq1sMmzwRO/NGw+rQVsrg7hCEIBCEIBCEIBCEIBCEIKraahE9LJBmy9q3Le1yBcXNlW4JgEFJHkhYBzcdXuPNzv0FaVD7vd4aegufeVgg9XoXi8e8NBJNgN5RYzCyCrHY/EN2c9GEfGyjdtE3hG89cg+aGpXsqjoHAakk90Cwd3QzQkXGhzDReCgqDYGbcCL8bm4DrAC+5pt4uHJQO2jPCIeb/o1a0+1LmkA9m2/POfoiLF+EvcLGY6kkkZrm+oFr5coNtwGgtzW/TwZLi9wTcD8t7XA8L3PmlmXad/5wN+6MndfmTbcd6I8Ylf/AEkg8crW+ndVwNi9ulJ9S/jJJ++R8LLWdPGTYvBPIyXPoSmLp2BXqTmTPi70biLb23OUjiLJqoqsSRte3c4X+oUE6WcfwENvJGO7+Jo4eI8EzILQQQRcHQjwKI5w6JYOjVtiOHGOQtuObb31B3LRMLv7J6O+q0mF3abSJvi8fNUs9XkqWu4U9Jmt49k6Tf8AtSBXm1cbsrLtt399xyPIqiZCH1VUCQAI2M7xAG6JttehW56Zqx2T2oaWFmkkbhZ8EliCOh+Kjx7YdjM9XSEuhMbxJEdXwkj/ABM8d4481HBhWXWOSMO/Zid8QSPJXuA4lJG4BwGa1nD8L27joeBXOWz0T+3T9k5c1DTH/wCmP/KArZVezskXYMbHo1os1vIX3eW5WijYQhCAQhCAQhCAQhCAWhieIdmYx+ckeQH1IW+lPbWrDO8f6ONz/S5/0oLgj3oyrn+E4Vi1VCyR+ItiD2h2VkfebcXAJFtVaYfsTUMlZJJiVTJlcCW6BrrHVpBJ0K63hxk88ozOV+jYAtXFYi6I24WPUC9/jfyU7qlgJu4ab/DS+vLTVYOr472ve9xu00tfXdxC5NlR+lzyS5FtTPILxUjnNubOLrbug+abcQg7N5HDgfDgl/B3iKplhuMsl5orHS+6Vg6Gx81fhi+2p/1HEXezTRt/acf9yOyxN3GBnkCfgU02S3idbPFiVPYuMErezLQCWh/eIJ5H2fK6z3Ve1gMGxB3tVgb+yz+C8/ktO49+umPMA23+aaUr11LJHikUwI7OZnZPBc0d4AloDSddzd3iptO2RTT0+HNJElbI8g6jM52vk1bEGA0MrSYXF1rXu54c24u0lpsosIqjRTz04hdUHPnYI7FzGED2i7doW7vmvaCdzcTL5Y3U4qmFgY/UveMtjdug1A38/FPKeF/spXlzHQyH+chNtd7mfhPy9E0bP1fZymI+y/vM68QkXE3GmnZUAaA5JQOLDx8vkE1Td5rXsOos5pHqLLfuas+jtdC1MMrhLG144jUcjxC2XPA3kDqo00saoe0juB3majxHEfNKzoxyCbJsZgZ7U8Ter2j5paqqunfIewmjffXKxwJb5cluS/TOwrbXjSID85Po0/Vc/wBp5P8A5fjPG30zH/Suh7VC5j8M3yXO9qxb7x41DP8A85CtT0xypcphY35Jk2cxJ7Mzi5xDXxtsSSBmJvYHwalqDj0V3gZDmuZrmdIwjo3Ne/7y18MT27hs9iBawkHdld6mxT7C+7QeYB9Vz/ZXC3vYBwsA48AL3PwXQWMsABuAt6Li7skIQoBCEIBCEIBCEIBc2+1DEcr+xtczs7MHlfeTz9pdJXOftBpCatjhv7KQN690/BjlZ7Z5elnhWICIFp3C1reGnyV3T1DXi7TcJPElwDzF1cYFPZ1vzfEKNRbSUgLs2txY6WFyN2trqA0ri3KGMAuTbM63euToLaXO5bq9RVNjNAHxtc5jbs0tYEBvC1/1qlPH6UtjbNGBngd2gAFrt3SN05t+C6E8A3aSNQdONt17JYqYMpLT4gqxmxhBO17GvabtcA4dCLhUm2dHO+nBpy7tI3tkAabF2W9xbjzt4KTZ1/Zulpj/AEZzx34xPNwPI3Cu1zsyrPMYU8hcxpcLEtaS08CQCR5FUm1+AvqYW9mQJI3h7Cd1xwvw4eivrpAwXA/vNRVMqnTF0T9LSPDXNcTbTyG7gUhfpcYpgc/3llVT9mZOz7N7HkhjuBNxv4aabgqXFjJM+P7zV0UXZPzDs3EvaQRce7ct+lwx9JiLGRtk+7zRlp1c5rXAOdcngbjf/aKqcJNPRSzxVUIkcH3icI2yvLCNL8tMp15lWM011E0NSx3Zva9pFnZTe19xI4LDY+uOV9M89+E93xjJ09N3mEvYVVMOJF7GuiinjyZZW9mXPaBbs28dw9Vv4tmp5o6lo9g5ZAOLDof10V4+Lhfs84LVdlMWH2ZNR4OVB9rODOytqWE20ZIATYfkdb3HyVo+0jA5pvoHNI9QVewhlZSuZILh7Sx45G28eO4hdulz/wCfOck58e7jj56fmNyASBvIGg6ngvIKqSCRr25muGrSdPA9RwV1LhlVTSyQ5GkRy2u51m5rANf7Qu1zXN33br1Wo7CKiVt3GMNu5wJIFjmEbgOI1YNDy6r3u7jf08iy/wCmOqx1tTFE8aOBLXt5O09x4JZxuBrhU5s2k0Tu7a+rHDj1UFK/sZw3MC1wbci9u8Lg6jeDodOa28YjLnVTG+0W07h1vGPmV5fX6XZfHqvu6XU7559xRU9Bm0aDY87E+4BMtBTw0bBJLv8AwsaLud9BfiVq/wAjqkQNd2jiXvY0Bumjzbh5nyT3jWyrMkUYb7LGtB/akbc9bMcfNfJjvI6RskP+zicWhpc3MQOFzoPSyuFr0EGSJjfytA9y2FzdQhCEAhCEAhCEAhCEAk37RcLfJGx0bsrwbB3I66ebXPCclBV0rZGFrxcH1HiPFBzh5sAOQAWxh1TY+INwrTaPAo4Yc7S4nMBqRaxvwsl6mms5EPsUgc0EcQtSeh7znXFiWuJsS4WtmA8HAWt4lR4LPdpaeGo6KxCKqfu4uCBKS0BrSAAQG5iN+/Q25G3ioMbpM+WS723FiAS3Uc7a/wAFfKKphzsLee7rwQc7xqHsHRVLbnsnZZLkuJikNnXJ10NimAG4uNQVFV0we1zHDRwLSPA6FVezVQ7s3QvPfp3dmfFu+N3m34JymzWZ4q5C9VbW4oWPy5L6Agl1r3uNwB3WWxRVwkFwCNBe+4E7xfjZc2lLtthcssUb4LmSGQSNANibDW3M7vetPE8PnirWVkUTpM0eWSJhGYkjx4Du66+ym4hL02zxlq5XTZnQlrDGBK9oa4aPbkaRccbqpVLjraur7ImmFOY5A9skkzNDyI000B8kx1zGSsNnNeCC12Ugj3JaqaZjWtE8jZBR1NnBzXPvBPbIHA8rjXW1lcPo4qetZlGRlTGYwxrQI88feabg6EtLhuSiXYytLQ+lee9Ebs8YydPQn3hNGGVHZT2PsSadHcP14pGxoOglZUsGsRs8D8TDoR6EpwJEsYc03DgHNPUXC3Ls1OPjwr/tR2SlqGtmpw4yf+OVjL3kZrlJA35TcdHeCRqTYHEi1w+66O3mQsBHiCTfn6rtOD13axAn2m913UcfNb6+zp/l8+nx7ZI4c/x+PPl3OIQfY9Xu39iz9qQn/K0pgptmm/ewH2L4gGS2/FYBzHC+8XLh5t5Lp6VNpNnJn1cVRDIyMWyzF3h7JA43GlvALn1fyOXV8cmuHR49P+LyiwjtJ26fzceo8XHQ+QFgOqsRTCWpGmgN/ICw9wPqtr70xjC1hzHi7cFtYTTZbuO8rla7rVerwL1YAhCEAhCEAhCEAhCEHixc5ZFQylBS7Xm9K7q0++3zSEx1k8bUP/7aToP8wSE19wqlM+D1di0+RTPdIeET6lqc8PnzMHMaKKDJLr3W8Q3Xx3nwI1UclQ8OF3MaL6gkXtbdx48VurF0LTvaD1CCixqJ4eCwMIeL3JO/jaw1/wCUr12aCpindlyy/wAzLlvYX1icb+NxdP8AX0+aM23jUfP3JVxbDxNC+M/iBAPJ29p8jYqxmxnU0TZLXvpexB57x00HosqWkbGMrRoST5n4LT2exAywDN/5GExyDk9mh9dD5qyJXO+Fl0IVLj9TIHNbE+USPa/IyNsRBLBfM8vG4EtuAdy08Snk7VrQ90c2SORznT5YG94B4DNz9zgR4hBb1GCQvdI5zATKwMk1NnNabi45jnvWhHgNHCRKTqw6Plmc4Ndw9p1gVv4jTCRskZL7SscAAO62wtcOA0Oo3nWyWHUpeLRQOY8whzhkLGR1EDg6M3LQ0kkvFxv0QX9W2OaMua5r2EEEtII9QtXYusLDJSvOsRLozzjJ3eRPvUGDTiN0/auyseWvzTGJjjIRleMjTa1mt1sOKrsRr2NnilgeJJGPAysu4vYdCNPC6vHxcZt+XQKGo7KYH8Mmh8DwP65plCV54szSP0CrjBa3tI9fab3XeW4rTaxWE0Qc0tO4i30PlvXt17dBoUmEBntOLz4gBv7o+atWKMLNiDYas1gwrNAIQhAIQhAIQhAIQhB4oZgp1FKgXsfiLoZGjeWm3XePgucQSrqNeNCuZYtTdnIXDc46+BRKnppMrgeRTjg9X3hycP4JHgemDCaju+Lf0EIdEKOnlzNB5qRFeqgr4MryOG8dCr5QVdGHjkRuP1QIslJLDUPlij7RkoGeMOa1wkboHjNobjepDXVTvZpWt/vJmj3NBTKMKdwLT5qRuDni4ehKXKzmE+rwypnAEjaUAG4uJHkcDY3aoK3DJGtaHy3DWnK2KmiNg23daX3sdRYJ8bg44uPkAoYqJjwCYzlP53NB0P5RxT9NSTfJObh7Sxrnz1ZB4Zw3XXS0Y8OCnptn6Z/tRPd/eOlcP8Rsm2GisLARCwsALm3kpzTZRcuAAHBgV1LJvgvU+z9O32YIx0jbf4KwioCPZZboLLdkqW69+QdMoA6aXXrMT7o0zaC5uNfHS6aZELcPfy94W1h+H9mXOJ1dbQbhb+KIsSvvFvEG63Q5RXqELy6DOPeFKxQxnVTtCCVqkWDQs0AhCEAhCEAhCEAhCEAo5FIsHhBVV7e6Ul4vSBwIITvXDQpYxGJWBIaDG7Kf/U/LqrjDqizuqixKjDhb9BVlPUlrsrt43HmOaM10PDK/Lodx9xV01yRKOvuPj9VbUGMOZpvb+tyimZegLUpsQY8aHXkd62Q5FQjum+U23XuN3TyRVVIbGXC/C1vE2U11iIhly205FBS/fCeJ9SqB+O1X3prDSOEBJBkJDneDrNNg3qm84Wy/EeF/+Fm3DYxwv1JRLFWyVWMjHSQgA63v+0Bf6+5SiKJvBvu+a9dXMH4giqg079xa70KqMH2IbBI57GSXJJAc6zWA8GtuB6pqOJs8fRYHFRwaU1MQRYdJ/ZHU39wVrGywA5BVxxQ8AFia954+5FWqwfMBvKqzUOO9xWdPGXHQX8VcFrTm+q2mhRQx2AC2GBQZhZLwL1AIQhAIQhAIQhAIQhALFwWS8KDRqm6JfroEzzMVVVU91YE+sgVBiVFfwI1B5J2qqNU1XQKhboK8g2Ojhv8Ar0V3T1QO42PLgenJUuJ4Yd40I4qvjxgsNni3w9VGfR4jntv0/XNbsNe8bnFKNJjg4O9VYxYkw8B5GyhpnbjD+Y9EOxd/MeiXxXt5u9V4/EW8z+8i6vH4i873FQurL73e9UL8ajHJas21UbfxAeiJpl+8dfQo7fwPuSVPt1EPxjyP0WlJt63gHHo0oa6F946eqyFT4hc1O2MzvYheeuiG4zXP9mO3UlXF2umtqRz+C2YnA8feuaU8WIPPtBvRv1TVgWzs7iDLM8jkDYe5A301O0lWULbcLKGjpgxoAC2wxLVSNU7Qo42KYKD1CEIBCEIBCEIBCEIBCEIBCEIMHNWtLCtsrFwQVE1ItGbD/BXz2qGRoQKtTg4PBUOIbKB99F0B7ByWtJGOSujkVZsO8G7CR0K0HbP1bdzz5hdiliHJaskDeQVTHJRhld+b3L3+T1Y7fKR0AXU3QN5BAhbyQyOYs2Gld7Ujz5lbcP2ds43PVdGbEOSkbGOSLhHp9hIh+FWMOyMY/CPRNTWBSNYEFBDs+wfhHot6HBm8ArmKIcltxxjkporKbBhyVtBSBvBTNClaFAMjU7WLFoUoQACyQEIBCEIBCEIBCEIP/9k="/>
          <p:cNvSpPr>
            <a:spLocks noChangeAspect="1" noChangeArrowheads="1"/>
          </p:cNvSpPr>
          <p:nvPr/>
        </p:nvSpPr>
        <p:spPr bwMode="auto">
          <a:xfrm>
            <a:off x="0" y="-852488"/>
            <a:ext cx="2571750" cy="178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1848" name="AutoShape 8" descr="data:image/jpeg;base64,/9j/4AAQSkZJRgABAQAAAQABAAD/2wCEAAkGBhISEBQUExIUFRUUFRUVFRQUFRQYFBUVFRQVFRQVFRQYHCYeFxkjGRQUHy8gIycpLCwtFR4xNTAqNScrLCkBCQoKDgwOFw8PGikkHB0pKSkpKSkpLCkpLCkpLCksLCkpKSksKSkpKSkpKSkpKSkpLCwpLCwpKSkpLCksLCwpKf/AABEIALsBDgMBIgACEQEDEQH/xAAcAAACAgMBAQAAAAAAAAAAAAAABgMFAgQHAQj/xABFEAABAwIDBQUFBQMLBAMAAAABAAIDBBEFEiEGMUFRcRMiYYGRMqGxwdEHFEJS8HKS8RYjQ1Nic6KywtLhFSQzgjRjs//EABkBAQEBAQEBAAAAAAAAAAAAAAABAgMFBP/EACMRAQEBAAEEAgIDAQAAAAAAAAABEQIDEiExQVEEcTJhgRP/2gAMAwEAAhEDEQA/AO4oQhAIQhAIQhAIQhB4SqSs2naHZYxnPO/d/wCeqqNsNpDm7CI63s48yN4/Zbx5kgc1S00+UWB6niTzK1IHBm0DuLG+RK2GY8OLD5EJSZWnmpW1xVyBvZjEZ5jy+imbiEZ/EPPRJoxBStr07Q5NnadzgfMLO6T21yljxG38U7Q1oS4zFnD8R9VOzGnc/cp2i8QqpuNcwFK3F2nh71MosELUbibPFSNrmHimCdCjFQ0/iHqsg8cwoMkIQgEIQgEIQgEIQgEIQgEIQgEIQgEIQgFVbTYv92p3PvZx7rL/AJjx6AAu8lark/2p42X1LaZp0Y0A/tSWLvRuUf8AsVYlVEFUXkyEnXRt9+Xn1J1PVbjak2VewAAAcFmZFqs6sWVZWYrFWNkWQlTVWorPFSMrVT9qsmypovGV3ipfvniqETLIVJTV1fiuUja5UAqVkKpNNMArlIK5LrapZiq1V00yCuUja0c0tirUjKzxTTTI2r8VKyt8UuCt8Vmyt8VdNMra88z6qX/qjgPaKX4qq6gra8khjfae4MZ4Ei73eTfiimCp2p7KN0rruY3SzWlxcfC3DxK29mdqoa1jjHcObo5h3hKGKY6IIXvZY9neOJp3OkA7zjzAsfRVWwO1JmrI5H2Ejy6CawsH3aXxOIHG7XC/RS8fCa6+hAQuahCEIBCEIBCEIBCEIBCEIPHHRfPstYaislmP4nucOjj3f8Oi7ftTV9lRVD+LYZLdcpA95XBdn43OuGtLiTYAAkm3grGauMyMytqTY6reLlgYP7bgPdvVjF9n0vGSMdMx+SamUsAr1OMf2e/mm9GfUraj2Ah4ySHplHyKavbSKCsguhR7D0w3h56u+gWzHsnSj+iB6ucfmmrjm4KyaCuox4FTjdDH+6D8VsNoo27o2Do1o+SauOVxwuO4E9AVO2gl/q3/ALp+i6m0LK6adrlBhI3gjqEZV1WSJrtHNB6gH4qrrNl4H7m5Dzbu/dOiamOfLJXWJ7NSQ6+0z8w4dRwVX2Sohzletl1WZjWBiRGyyrsD0VZFitu3n/qI+zi/vpTqQOJ/2rzFJckTj5DqdFUQi7aOH+umMz+jXBjP9ZWoNXarEy2aGnvpDEC/xklGZxPkW+9V2x+I9lUk/ldFJ5skZf3Fyx2wwepiq3zSsBZNI5zJWHNGQT3QHcCG20NiqvCX2mk/u3e43+S3PTlfb6yBXq1sMmzwRO/NGw+rQVsrg7hCEIBCEIBCEIBCEIBCEIKraahE9LJBmy9q3Le1yBcXNlW4JgEFJHkhYBzcdXuPNzv0FaVD7vd4aegufeVgg9XoXi8e8NBJNgN5RYzCyCrHY/EN2c9GEfGyjdtE3hG89cg+aGpXsqjoHAakk90Cwd3QzQkXGhzDReCgqDYGbcCL8bm4DrAC+5pt4uHJQO2jPCIeb/o1a0+1LmkA9m2/POfoiLF+EvcLGY6kkkZrm+oFr5coNtwGgtzW/TwZLi9wTcD8t7XA8L3PmlmXad/5wN+6MndfmTbcd6I8Ylf/AEkg8crW+ndVwNi9ulJ9S/jJJ++R8LLWdPGTYvBPIyXPoSmLp2BXqTmTPi70biLb23OUjiLJqoqsSRte3c4X+oUE6WcfwENvJGO7+Jo4eI8EzILQQQRcHQjwKI5w6JYOjVtiOHGOQtuObb31B3LRMLv7J6O+q0mF3abSJvi8fNUs9XkqWu4U9Jmt49k6Tf8AtSBXm1cbsrLtt399xyPIqiZCH1VUCQAI2M7xAG6JttehW56Zqx2T2oaWFmkkbhZ8EliCOh+Kjx7YdjM9XSEuhMbxJEdXwkj/ABM8d4481HBhWXWOSMO/Zid8QSPJXuA4lJG4BwGa1nD8L27joeBXOWz0T+3T9k5c1DTH/wCmP/KArZVezskXYMbHo1os1vIX3eW5WijYQhCAQhCAQhCAQhCAWhieIdmYx+ckeQH1IW+lPbWrDO8f6ONz/S5/0oLgj3oyrn+E4Vi1VCyR+ItiD2h2VkfebcXAJFtVaYfsTUMlZJJiVTJlcCW6BrrHVpBJ0K63hxk88ozOV+jYAtXFYi6I24WPUC9/jfyU7qlgJu4ab/DS+vLTVYOr472ve9xu00tfXdxC5NlR+lzyS5FtTPILxUjnNubOLrbug+abcQg7N5HDgfDgl/B3iKplhuMsl5orHS+6Vg6Gx81fhi+2p/1HEXezTRt/acf9yOyxN3GBnkCfgU02S3idbPFiVPYuMErezLQCWh/eIJ5H2fK6z3Ve1gMGxB3tVgb+yz+C8/ktO49+umPMA23+aaUr11LJHikUwI7OZnZPBc0d4AloDSddzd3iptO2RTT0+HNJElbI8g6jM52vk1bEGA0MrSYXF1rXu54c24u0lpsosIqjRTz04hdUHPnYI7FzGED2i7doW7vmvaCdzcTL5Y3U4qmFgY/UveMtjdug1A38/FPKeF/spXlzHQyH+chNtd7mfhPy9E0bP1fZymI+y/vM68QkXE3GmnZUAaA5JQOLDx8vkE1Td5rXsOos5pHqLLfuas+jtdC1MMrhLG144jUcjxC2XPA3kDqo00saoe0juB3majxHEfNKzoxyCbJsZgZ7U8Ter2j5paqqunfIewmjffXKxwJb5cluS/TOwrbXjSID85Po0/Vc/wBp5P8A5fjPG30zH/Suh7VC5j8M3yXO9qxb7x41DP8A85CtT0xypcphY35Jk2cxJ7Mzi5xDXxtsSSBmJvYHwalqDj0V3gZDmuZrmdIwjo3Ne/7y18MT27hs9iBawkHdld6mxT7C+7QeYB9Vz/ZXC3vYBwsA48AL3PwXQWMsABuAt6Li7skIQoBCEIBCEIBCEIBc2+1DEcr+xtczs7MHlfeTz9pdJXOftBpCatjhv7KQN690/BjlZ7Z5elnhWICIFp3C1reGnyV3T1DXi7TcJPElwDzF1cYFPZ1vzfEKNRbSUgLs2txY6WFyN2trqA0ri3KGMAuTbM63euToLaXO5bq9RVNjNAHxtc5jbs0tYEBvC1/1qlPH6UtjbNGBngd2gAFrt3SN05t+C6E8A3aSNQdONt17JYqYMpLT4gqxmxhBO17GvabtcA4dCLhUm2dHO+nBpy7tI3tkAabF2W9xbjzt4KTZ1/Zulpj/AEZzx34xPNwPI3Cu1zsyrPMYU8hcxpcLEtaS08CQCR5FUm1+AvqYW9mQJI3h7Cd1xwvw4eivrpAwXA/vNRVMqnTF0T9LSPDXNcTbTyG7gUhfpcYpgc/3llVT9mZOz7N7HkhjuBNxv4aabgqXFjJM+P7zV0UXZPzDs3EvaQRce7ct+lwx9JiLGRtk+7zRlp1c5rXAOdcngbjf/aKqcJNPRSzxVUIkcH3icI2yvLCNL8tMp15lWM011E0NSx3Zva9pFnZTe19xI4LDY+uOV9M89+E93xjJ09N3mEvYVVMOJF7GuiinjyZZW9mXPaBbs28dw9Vv4tmp5o6lo9g5ZAOLDof10V4+Lhfs84LVdlMWH2ZNR4OVB9rODOytqWE20ZIATYfkdb3HyVo+0jA5pvoHNI9QVewhlZSuZILh7Sx45G28eO4hdulz/wCfOck58e7jj56fmNyASBvIGg6ngvIKqSCRr25muGrSdPA9RwV1LhlVTSyQ5GkRy2u51m5rANf7Qu1zXN33br1Wo7CKiVt3GMNu5wJIFjmEbgOI1YNDy6r3u7jf08iy/wCmOqx1tTFE8aOBLXt5O09x4JZxuBrhU5s2k0Tu7a+rHDj1UFK/sZw3MC1wbci9u8Lg6jeDodOa28YjLnVTG+0W07h1vGPmV5fX6XZfHqvu6XU7559xRU9Bm0aDY87E+4BMtBTw0bBJLv8AwsaLud9BfiVq/wAjqkQNd2jiXvY0Bumjzbh5nyT3jWyrMkUYb7LGtB/akbc9bMcfNfJjvI6RskP+zicWhpc3MQOFzoPSyuFr0EGSJjfytA9y2FzdQhCEAhCEAhCEAhCEAk37RcLfJGx0bsrwbB3I66ebXPCclBV0rZGFrxcH1HiPFBzh5sAOQAWxh1TY+INwrTaPAo4Yc7S4nMBqRaxvwsl6mms5EPsUgc0EcQtSeh7znXFiWuJsS4WtmA8HAWt4lR4LPdpaeGo6KxCKqfu4uCBKS0BrSAAQG5iN+/Q25G3ioMbpM+WS723FiAS3Uc7a/wAFfKKphzsLee7rwQc7xqHsHRVLbnsnZZLkuJikNnXJ10NimAG4uNQVFV0we1zHDRwLSPA6FVezVQ7s3QvPfp3dmfFu+N3m34JymzWZ4q5C9VbW4oWPy5L6Agl1r3uNwB3WWxRVwkFwCNBe+4E7xfjZc2lLtthcssUb4LmSGQSNANibDW3M7vetPE8PnirWVkUTpM0eWSJhGYkjx4Du66+ym4hL02zxlq5XTZnQlrDGBK9oa4aPbkaRccbqpVLjraur7ImmFOY5A9skkzNDyI000B8kx1zGSsNnNeCC12Ugj3JaqaZjWtE8jZBR1NnBzXPvBPbIHA8rjXW1lcPo4qetZlGRlTGYwxrQI88feabg6EtLhuSiXYytLQ+lee9Ebs8YydPQn3hNGGVHZT2PsSadHcP14pGxoOglZUsGsRs8D8TDoR6EpwJEsYc03DgHNPUXC3Ls1OPjwr/tR2SlqGtmpw4yf+OVjL3kZrlJA35TcdHeCRqTYHEi1w+66O3mQsBHiCTfn6rtOD13axAn2m913UcfNb6+zp/l8+nx7ZI4c/x+PPl3OIQfY9Xu39iz9qQn/K0pgptmm/ewH2L4gGS2/FYBzHC+8XLh5t5Lp6VNpNnJn1cVRDIyMWyzF3h7JA43GlvALn1fyOXV8cmuHR49P+LyiwjtJ26fzceo8XHQ+QFgOqsRTCWpGmgN/ICw9wPqtr70xjC1hzHi7cFtYTTZbuO8rla7rVerwL1YAhCEAhCEAhCEAhCEHixc5ZFQylBS7Xm9K7q0++3zSEx1k8bUP/7aToP8wSE19wqlM+D1di0+RTPdIeET6lqc8PnzMHMaKKDJLr3W8Q3Xx3nwI1UclQ8OF3MaL6gkXtbdx48VurF0LTvaD1CCixqJ4eCwMIeL3JO/jaw1/wCUr12aCpindlyy/wAzLlvYX1icb+NxdP8AX0+aM23jUfP3JVxbDxNC+M/iBAPJ29p8jYqxmxnU0TZLXvpexB57x00HosqWkbGMrRoST5n4LT2exAywDN/5GExyDk9mh9dD5qyJXO+Fl0IVLj9TIHNbE+USPa/IyNsRBLBfM8vG4EtuAdy08Snk7VrQ90c2SORznT5YG94B4DNz9zgR4hBb1GCQvdI5zATKwMk1NnNabi45jnvWhHgNHCRKTqw6Plmc4Ndw9p1gVv4jTCRskZL7SscAAO62wtcOA0Oo3nWyWHUpeLRQOY8whzhkLGR1EDg6M3LQ0kkvFxv0QX9W2OaMua5r2EEEtII9QtXYusLDJSvOsRLozzjJ3eRPvUGDTiN0/auyseWvzTGJjjIRleMjTa1mt1sOKrsRr2NnilgeJJGPAysu4vYdCNPC6vHxcZt+XQKGo7KYH8Mmh8DwP65plCV54szSP0CrjBa3tI9fab3XeW4rTaxWE0Qc0tO4i30PlvXt17dBoUmEBntOLz4gBv7o+atWKMLNiDYas1gwrNAIQhAIQhAIQhAIQhB4oZgp1FKgXsfiLoZGjeWm3XePgucQSrqNeNCuZYtTdnIXDc46+BRKnppMrgeRTjg9X3hycP4JHgemDCaju+Lf0EIdEKOnlzNB5qRFeqgr4MryOG8dCr5QVdGHjkRuP1QIslJLDUPlij7RkoGeMOa1wkboHjNobjepDXVTvZpWt/vJmj3NBTKMKdwLT5qRuDni4ehKXKzmE+rwypnAEjaUAG4uJHkcDY3aoK3DJGtaHy3DWnK2KmiNg23daX3sdRYJ8bg44uPkAoYqJjwCYzlP53NB0P5RxT9NSTfJObh7Sxrnz1ZB4Zw3XXS0Y8OCnptn6Z/tRPd/eOlcP8Rsm2GisLARCwsALm3kpzTZRcuAAHBgV1LJvgvU+z9O32YIx0jbf4KwioCPZZboLLdkqW69+QdMoA6aXXrMT7o0zaC5uNfHS6aZELcPfy94W1h+H9mXOJ1dbQbhb+KIsSvvFvEG63Q5RXqELy6DOPeFKxQxnVTtCCVqkWDQs0AhCEAhCEAhCEAhCEAo5FIsHhBVV7e6Ul4vSBwIITvXDQpYxGJWBIaDG7Kf/U/LqrjDqizuqixKjDhb9BVlPUlrsrt43HmOaM10PDK/Lodx9xV01yRKOvuPj9VbUGMOZpvb+tyimZegLUpsQY8aHXkd62Q5FQjum+U23XuN3TyRVVIbGXC/C1vE2U11iIhly205FBS/fCeJ9SqB+O1X3prDSOEBJBkJDneDrNNg3qm84Wy/EeF/+Fm3DYxwv1JRLFWyVWMjHSQgA63v+0Bf6+5SiKJvBvu+a9dXMH4giqg079xa70KqMH2IbBI57GSXJJAc6zWA8GtuB6pqOJs8fRYHFRwaU1MQRYdJ/ZHU39wVrGywA5BVxxQ8AFia954+5FWqwfMBvKqzUOO9xWdPGXHQX8VcFrTm+q2mhRQx2AC2GBQZhZLwL1AIQhAIQhAIQhAIQhALFwWS8KDRqm6JfroEzzMVVVU91YE+sgVBiVFfwI1B5J2qqNU1XQKhboK8g2Ojhv8Ar0V3T1QO42PLgenJUuJ4Yd40I4qvjxgsNni3w9VGfR4jntv0/XNbsNe8bnFKNJjg4O9VYxYkw8B5GyhpnbjD+Y9EOxd/MeiXxXt5u9V4/EW8z+8i6vH4i873FQurL73e9UL8ajHJas21UbfxAeiJpl+8dfQo7fwPuSVPt1EPxjyP0WlJt63gHHo0oa6F946eqyFT4hc1O2MzvYheeuiG4zXP9mO3UlXF2umtqRz+C2YnA8feuaU8WIPPtBvRv1TVgWzs7iDLM8jkDYe5A301O0lWULbcLKGjpgxoAC2wxLVSNU7Qo42KYKD1CEIBCEIBCEIBCEIBCEIBCEIMHNWtLCtsrFwQVE1ItGbD/BXz2qGRoQKtTg4PBUOIbKB99F0B7ByWtJGOSujkVZsO8G7CR0K0HbP1bdzz5hdiliHJaskDeQVTHJRhld+b3L3+T1Y7fKR0AXU3QN5BAhbyQyOYs2Gld7Ujz5lbcP2ds43PVdGbEOSkbGOSLhHp9hIh+FWMOyMY/CPRNTWBSNYEFBDs+wfhHot6HBm8ArmKIcltxxjkporKbBhyVtBSBvBTNClaFAMjU7WLFoUoQACyQEIBCEIBCEIBCEIP/9k="/>
          <p:cNvSpPr>
            <a:spLocks noChangeAspect="1" noChangeArrowheads="1"/>
          </p:cNvSpPr>
          <p:nvPr/>
        </p:nvSpPr>
        <p:spPr bwMode="auto">
          <a:xfrm>
            <a:off x="0" y="-852488"/>
            <a:ext cx="2571750" cy="178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91849" name="Picture 10" descr="http://www.affarando.it/blog/wp-content/uploads/2010/09/omron-m3-misuratore-pressio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1773238"/>
            <a:ext cx="115252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1850" name="AutoShape 14" descr="data:image/jpeg;base64,/9j/4AAQSkZJRgABAQAAAQABAAD/2wCEAAkGBhQSERQUExQWFRUWFhcYFxgXFxcXFxcYFxgXFxcXFxQXHCYeFxwkHBcXHy8gJCcpLCwsFR4xNTAqNSYsLCkBCQoKDgwOGg8PGikkHyQqNCwsLSksLywsLCwsKSwsLCwsLCksLCwpLCksLCwsLCksLCwsKSkpLCksKSwsLCwpLP/AABEIALcBEwMBIgACEQEDEQH/xAAcAAADAAMBAQEAAAAAAAAAAAAEBQYAAgMHAQj/xABDEAABAwICBgYHBgUCBwEAAAABAAIDBBEFIQYSMUFRYRMicZGhsRQjJDJigcEHQlJjcnMzorLR4RU0Q0Rkg5Lw8YL/xAAaAQADAQEBAQAAAAAAAAAAAAACAwQBAAUG/8QAMREAAgIBAgQEBAUFAQAAAAAAAAECAxEhMQQSQVETIjKBYXGRwSMzobHwBRRCYuFS/9oADAMBAAIRAxEAPwC2MRK0NEEXTm5PBEFiM81CKpwtp2pNVYJEAQX2B3KxfTAoKowZrtouuMaJbA8RdTutfWYD4K0pcRbILtKTjA+jOsCMvu7l1joWvdrRu1HjaNxXGJMeNCx0IS+lxKxLX7RkmYsRcLjQKooA4JDX6Na3uyOCq1zkhC45o8/m0HeczK5YKd0Ng9wcOKqqyGTMMF0kqNHZZL6y4A5dHfMIcSN1r2s4bL71zYJad2q5ji3ii5Yek95tm+K44DniqJAdTo2Di7M9yn6+nfGx3SPL9Y5WHVB4qjlw0tF2OJbvHBdTD1QNx2rGsrAcJuDTRAtXaNNsUwPUJLRtz5JS02K822twZ9Lw3ERvjlbhDVu0rRhWwKUWHQyLUPWALq2NYbg+grGrcRrrHCuMwdKdiNauMUaJaxcca3XGQIh0S0fGuOQE9iFlYjpQhnrg8C6VqCk3ppOEtnGaJC5Ar1xeuj1wmKaiSZxcFi2bFdYtyI5GfoHpc9mSIZMCttUAZ7OC+OpNYfh4L0Dw8HVbli4Mu3JyJieCuOYDPSnagJ6BzTrM2qgcLhCBp+S0Bonx1r323zRNLWuYbHMLrXUH3m7VyhGt271xyG9PUhy7ghJRGQckTDK4LAsDULUmy4w1PFFgAhaYB1JbbMApJiDLZgDsVD6Fmh6yiyXGNEwaVpzGRXA0jm7RcbimQozrZBMo6bq2PBcDgmY8L6QWfcDcd4UlpXgbqdwcBdp3jYreoBa62e3JGV+H9LDqu+8O5DOKksMbTa6p8yPII6tEMqwk+L+pmkj/AAusEF6eV5rrZ9JHiFjJVtqQu7KkKQZiRRUeKc0Lgxi4iJYRzhdWVAUkMV5rIcXOsh5Wb40S8poy7Y26Jcwt95pC5aKYzGW2c4A88vFH4/iMbWHrN2ZWN0zw3gS+IWcAhmah5ZApGXSSxOa5HSVBhlKsh3KeV4Qkj0gOkN962bi4KzAXixGU0iBlcuL60HeuLp+a1MTKZs4ISrNlu6dL6qe5TkTzloNGNyWL5Tuu0di+o+UV4h+go27yblEByVMq+JXdtUrDx0HOsUOYrbCtW1K5vquazIzCYWybcV3iaCk5rAulPWuPugnyW5FutvYYTNsljowOtcI6UlwzQUtLkuckbGibZ8C7salU0zmHZ3LaLHG7HZdqzmQfgyXQcBl1u1jhsKEhxBp2EIllWOK3IGMbnf0u20L6J9fYuZkadqX1GKRQuF3jM7LhdkFxb2GrqYaq5OZku9PUB4uCCCFv0QRANE7UWyyRlOLsQ+PjUjc4fdF1BVWmU5aWizb3BIve30Sbb4VeobTw07vSSeldEH1krm7NZJX4bZUhi232nO/aubqK68x8Tl5PbXDcsUkKabCQV2OFBNI4NVfdVJd8mOjSluAwYYEdFg7Vo6SyMpahBKyXcdGEex3gwdo3Bcq3CrjcmUUuS0lkusjdLuZKuJKy4JmhKnAiNirHNzWs8NxkmR4iSEzpWNCGkoXDmuboXDcVVHD81k1CLJ/9yuxPGqRKCYjethVOT5mGgldf9EBXPiIDPBn3Jw1JXJxTitwS2xLTROvaydCcZbCpwktxjSe43sWIumpbNCxPE4PW+nvsIWGpcNyAiIGZNkdTU7n+4C7em5EeEjoyocRkF96KR3L5rZw6P37jx8l3w7E45XOYy92gE3BG3hdY2EqkfafDB94l3kmsDAMgLLQNXdjVwxJI2WrmLpZK4tJad3/FAzIzBGYWGnWqorqfr8PsquKrjeLhwI5bEHVxsP3h3rGaiFljLTwRcEzrbT3o+toAgadzSMjf/CS89Bqx1AsUq5NXJ7u8qadcnPM8SrKsoC9t2i9zYWIzPAKaqcPeHW1CCNyS+bOpVBxxoNcB0ukhs13Wb4hVMf2hQ2zBuvOHsLTmLI7DcMdNsNsidhOQ7EKuti8R1FW8NTLzS0H2kulwnZqRg2O0nyUkWo6PDi55YHC44iy5z4e5rWuJbZ17dbcOItkprfFseZIfVCqqPLBgrQugcAtZqd7RrECxzvdCGdIcWtxyaewTI8IOSRfS4lc3RlcguU4PcSUZQsN1tFhrjnbtRNOzVR+rRAJa6BThYLg2RESSZL7Dhr35tahlHkNaxufGm6IjYEK+BzTYixXWMncD3E+SV8g8aHWSAIOaC6N1Xb2uHa0/ULkTft3rWmCkgIQWX3YiHodzeRWLULAPJmbISophkiHMffJrv/ErBA8kdR1ubXfVV0RfMT2YwEw03VGSxNael6oWL0iE5TYlJ6ROwOya1xA7BdVWi9c8NDiQdZgFj5qTki9tqP0u/pKp9GX3iZyFk2IlrAwxhhDo8z1naptzBSzRSQ9O+5/4e/k5NMV2RcpW+IKT6PG1Uf0PHc5Ll6kNitBzPizg8sG1NqOqdq52JyU7UN9efknMLrWTULZtilU8SsDXdV51bcLDMpNhD2+kGMNbq9g2ppiTvXU/a4+ASbDMqx1uJQvcJIeYvXMp2AhgzJtYWseOSWOw5lmSvbZoN32JvYrtpk60LDql3W2DagZdKqd0RjbHOQAA8lpy45rJSS3NjBvY6SVLRHeIZOfZt9tibXQAxF8F4gG+9Y81jsap+iaI2SuLS07DsBuckqqcTimkLmNk6RzvdIytxQOS6DFB9UUdSBqA3tm4gDcbbfmhcEp2yFpcLnPNd62IdCSb3sfpb6r5o23Nq1a6AvRCuGRkckutGHXBAvuR3+pBtMx8bA0jqHLbdAVDbSydpW8x9kH61iDeuD7HINYu1Rc7fmEJh8EbnRxlgOqxxve2sXO2njYZLvTElj+xC4Dfp23/AA5diU90MSeJHTESwSuGqLMIFrZHf9FkuMRu9IDIg1smqWdVuRbtHL5L7isVpp/1NP8AKUrJs09n0Q2Nx2GVRytQmmk1hu90HYN5sk1U4NkPajMDd1gNxFj5pXioPSuHNTzg3EbHSXsUNLVs1BYjsSyomGtklUbCjIYCgrq5dRsIY1Cem2XVtg9Qzo7XH9woV1MVzEjm5XIW2186OthzIqMRZrTixycPlcLrHVhmu0PDQdVhB23ve44JXhT+rET+NwWmkEPXkHNp8FTCOIIi5dcFPiop3Phc+Zzi8EPO4EZKdD4jMWgHrO1RwuN6CdPrMYeC+sbaraPzD4rlLnT064NcOV+zGuLYO6GQNdbMjZntRU1AzUDibHMWGQuOxMNOB14j+hDV8HqO0u8kUa4xlJJAObcYtjzAqSCZkbOjLiyMh+3IvNgb7wkmL4fFC2UBltVwAIcbZ5G2af6AnrEcYmnucEk0qitHUcpSf5iq4pcuSaejAaSnLWAauzisR0DuqOxfF2EZlip9PernPb/Sm2i+TLcbFCQC9VUDkD3hGaKi7Wc2kfMErkZIaYm3qDlLH52STB8qwdso8VQ4vHZruT4j/MkNCLVjf3ZB3hBLcbDYYTN9cexNGDIIJ8JMriOSdDCpLe4UaFgFaPXQ9jj5JTSttWnhcp3VUzvSIwR7rLnkCUoMDmV5BGRFwUL3CjswrT4H0dhGVnt2KQpa6Rh1A4hr/eHHtV1pzCPRBfc9p7gvLZ8cc1wtEXO+6SQGJNu6HU7M9Ew5gABAGy2xSlW3VrxuuVT6PSmSGNz7ax222JNpBBq18We1YgGM68+rcN29a4B7zEoxLHa0SyxxQRysaALkttbncrnQ6XOgcDUR9E78sBw2cMwtU4p7jFVOSwkFVLLyy8nLKjoxSgOeQda+y/yyQuEaRwSSyOl1usTazbWG45LqceojGWdJIz1mZA3Ioyi1uHKixPHKzXDHhzHZ5cVxwZzenFnB27Lb4ruNIKYtayEvebG51Ld+SqaeAeiRnVaHHO+q0HdvtdckpbAzU4LzLGSaxjUe+V8TidmsHNIIIFj2pC43HyVJpeywjubdXdv7eKl5JGgbbDj8uCGxDeHeUztgjRrjtCAxYATuB4rMBquuObh5oXTCXUqnBKxoNziaOjXBMaOym6epumlPOgKEx9Jq2SedwutJqzJKKitN1xmSroB6thG6X+yJ0iAEh/S0/RLtGJ9eF3KQeITXSRvW7YAe4hPWxFJ4mLYaa8IPNb1DNWqbzc3xATSnpfYQ74h4hD47T6tVAePQnwAXRhhM1y5mvcpNM47shd8LPArlVMvE4cD5hG6XM9miPBvkVwtdjh2f0p7WrJk/IvcL0CPrGc4nDuK46XU/VqRzJ8brbQZ1pohyeEfpZBlPzb9AmL0i57klDL1R2BYjKejBY022tHkviEAEpzbEZxxY3yTPRCLqxjO4e8EHL7x2JVK62JuPwt8k20QkOv1jciY7eF8guRzHmOx5Sf8AbPc5TcTbVQP/AFDvEKu0ki/in4W+BClZW2nv/wBQz+YIJ7jIbE/pfUubWFoc4XtsJCfYZBJKAWTzMFsxrk3Pz2JPpnTXrgN+SocBLWWY57Q87G3z7lLL1sfnyIX6QYS4EOM0pfsJ1jsRuBYaBIx5c5zjldxJyRek0Wbea7YXqtcwucGgEZnYjitRbm2g7TyK9E79QXjmLfw28nL2XTKrjfRvDZGk6247xuXj+Jxa0R5FdxHQfwm56DoYb00fatNNaa1VTu4lE6HQhkDNY2GRv22WunVcx01MGm5DwNiyGyFz9bA2QWfMeOr4lSmkw9Z/+wFeOp7l/MsUTpMQXu5SKZLzMvpfpOVALzBoGRB3clrNTARvyHvInBY71UY7fIomqp/4w4OKGS8mT1Iy/Fx8DjgEIu7L7q9Dl/28d/wjzXnmHPLXtyNnBei1bPZ2D4G/3VHB7M8z+q+pEtjtSyfVAZfUBGTr57ElqaGIFgdE/IdcFxGtfYeITDAbg1WdiMxyKl5qySSoDpHucSbXJ4HJWy5exBVsHUWBta4Wa9pJBF9psb8Ep+0mmLappsRrsBsdvBem4hDf0V3Yo37Y6b2iE8WkeSGaSjojVNykQEElk1pqnJLoYUxhpslGyyGTSoqEuncmEkKGnhXJmyKHQeT1c/J0Z8wqfHYr9EfxQOHdYqW0FZlVD8tp7nK2xKK8dMeTx4FUx2IJ+o6YVBfDHHgGO8x9EHpdHZ9E/wDEyLwIT7A6a+GSD8s+D3JZpdFemw9/Jg/mCY1odB+b3+w50sb7E3lrhAtOzmG+ICZ6UM9kcODneIulYGUJ+GNa9xUfT7mmi0+pUwjjK9qpdKGfxebfoFJRdSqhPCp8wFaaTx+9+kjw/wAI4vygz6E1hzgYmfpCxD4QfUs7PI2WLABZXt9vcfhYmujgtMf3T5oOui9sf+21HYG20x/dP0WI1ldpLH1Hn4VGVDbSyHhLAfAK80gjvE79J8lEVTM5z+wfJDPcKGwu+0CECvbuvbtzK+4HgrG1+tmTq3Bcb8ER9psftcbuIZ5pxhNL7Uw8Y/7KGzPilcMeHr2C9KKf3DzCAlohIGsdexc29sthv9FQ6RwerB+IJdCzrj5JpMhJj2jMUNO3U185ZH9ZxOZ2/LkomWK7XheoaVt6kTeTivPoKe73jkl2enUqqfmLvBaf1LBxY36L5pJQNEYdqi4e3PhmExwmL1cPNgXTSKD1LvkfFbJbC0/MwFsHWPaxeZY2+75TwlAXrTI9p5A9zSvIKzMTH8wHxQNYkyrh3sNNHW+2Q8ymVbDaaoHNC6PR+105+IJzicFqucdhQS/K9z008X+33F+EwZfJWWL9WmB+AeDSpvC47NVBpS61GP0nyR8D/kQ/1TVxJPBWe0VLeLL+CkpG2mHJx81a4Mz254/FE3yU7idFZ7ncJLd6vkQ0dUX00d6eE8C1SX2zU+dO7tHgrili1qNp4AFTv2tU2tDAef0WT9JlP5iPI4TZGsqhZb+hhfPQ1IeqkkcZZrod+aZNo1uKFdg5xQw0Fh6844wO8CCrSRt6WmPB5HfdTeh0Np3DjFIPBVlPHeijP4Zfqn17Hm3LExrorFrUMrf3R43HmlOkcV8Ooj+F7R/Nb6Kj0Pg9VK343+ICV4pTXwyEfhnHg8qnGhMniXuG6SRXpn9oPe1Ij/BgPwM8FT4q29M7sb5WUzKLU0P6B4OQMyPb4nLEGaswPCdh71a6QsuPl9CpHHmWuecZ8VY4wbsB+AH/AN70UdjJ7Ii8FZaFo5u/qcvq50M1mW4Of/U5fFwB8rWe2Hmxo8UbhEfrT+4Poh61vtN/hHmUfhcXrXcng+Sw5lfi7LxHsPkoqaK4n/biPcrvEG+rPYfIqQEd2z/st8Fk9wobC37QodZ8LvgYVQYTB62M/ln6JVpfHdkLvymfRUODR5RH4FFNZuKU/wAIKxuO8XzCUuitK0dif4gy8Z+XmltTFaZnyT2iZMW6Xe8wcGeai6aH17h2qx0uk9c0fpHeVOiG1SOd0q1aMpq0kvkW2HR2jp+yy745HeN/YspGerh5FE4oy7HD4Ucl5cim/OLXttC4/B5NXj7o7sm5Fh7817FW5Urz+U7ysvKYoLsqeyPyCTP1FfDsaYEz2inPxNT7F4fbZv0hKMCZ66Hk5qpsYg9tfzjBQJZqfzPRsli5P/X7ieibZvem+lv+zYPgPil1O3qdhPmmelOdNEOLR9EXB6cxL/UdeX5iGhZq4hH8ULfJB6Q09mVJ/DI096ZystX0/OO3ctMehu2vHBrHeKva0PPreG/51KfAma1E39Kn/tTb7FE7gWql0R61HHzb9Ej+06G+G/pI81k15GdU/wARfM8e9IWzalLZJFzbOosHp8w/inC7CYJJDNdFQuKw3mK3Q93tbBxDx/KVVYa29FIPwy+RCi9EJbVkH67d4srnCWeoqm8JT/74KinYg4n1FFos23Sj4ge8f4XGopfZHt/DKT/Pf6ojRzJ7+bWHzRM8fq6gcyfAFW9CLOovf1qZ/wCnyKnMUbq00Y4Nf4EKjpc4ZB8JU5pNIG0zDyeO+yS9go7n3SIepvxjYe4hVVS7WgiPGIeTSpjHReljPGEeFk9bPrUcDh+Cx/8AFEjZbEo7o2kjWO0+JJWIbFsOcZnkbyPILFgA3xCK1Q7s+qZ4JDeWTkGlC4s32p3Z9UywAe0zN+BpWnFHUjqns+iloI/4o/J+pVVOeqez6KZg2yfs/VZYbDYGx2HWpoj+U0J9gbPUxH4UlxaYNoWvP3Y/Ip1o5LrU8R4tB+qkxm/PwQ5v8L3DqkerKBrG+tj+SOqj6t3K6VvrWvkYWm9rXtuVElgREm9MZD6XEN2s3/C5z0/rmH4vMLnpnOfSmWGx7M/omNW0B0ZO3WCn3TKtnEpWttHHycF1xE+IK+Tj1Q5Ob5hDY/Jq9Gb2FyDfsT5LFfshK1kvcExV/scn6LLz7DYbsqjzaO4BVdTiIkp52tIIabZHiFM4DJeKo5u78lE5KUy2uLjENwNnrYzzaq7E4b1nbF9VM4KyzmHm3zVlVM9sZzid4OCbSs1yXxKOJnicX/qyRLrNkHBxTTGm60dOONlM1NcG1FRGSLXuM/oqSrmHR0x5fUWS+F3aN4+OIxf82FEz71lG7i6Vvc4hG10N3Vo409+4pbVENmojcECeUXB4uv8AVUlZTevmH46eQdwXorU8paMJ0GN6KPsQH2gxa2HzDhfzRug51aNt8rAbUs0jqmyQTtDg7XbJq2zHVF0M/SHUs2+54bJT3XA06Na66+lqhPSZpSQI9kVlxidZdXSLGaMtH5NWqpz+azzXpWGs69Y34v7ryXD6i08R4SM/qC9WhqwysqGH7x8wn0vQi4lZY+wA+t7Ym+CZyM/jDiB5JLg9QGzMBIGtGQO1UbmZu5t/ur1sQPcnqL+G6/Aqe0jYHUjbmw1jmq004DSNxBUZpZLq0kNhrBz9Xv2KeWwcfUMcTjvRxfot4JjgtnUcbRtDdY+KCxE2pmM3hv0TbRdg9FaLbG7e9bFmy2FszGk/IeQWLSQ5rEQslqvSx0k+tZrbjPac050FxmSWepe5zSeiFgBssVxfoxDHKWOjDnX97WNs+Se4RgzIp3sYGxkxC5G++0WKir8bmTkenZ/b8rUQPSrS+aCRzWSQADV6rs3nWtuUpVaXVDHu1ZWi7dX+HfI55DcvTX4I1zjctJLR1ixpJ+dkppsEZrOcSBZrsw0XW3RszpkymdCWqROT1kkmDu1nEkZCwttdeyrNEi7oKW5PuEEW5JNAJZIzGLMjJOq62eRzsqrR5nqmAm5ZcdqVVJytWexl+FW8d3+x9rpXejzkGxGvY22W5b15zhFW87JZHuLTchuqQdwA3r1KW2o8X238dynK3CGRyMDbjW2kZH5EbE3iVJyTiL4ecEmpfseV1M05nbrmUnpB73avQNI3kSwAX+4f7pFU4eIZndGXO6xPWOtv4lVMMjpg10jQx0dr2zvZT1p6xLL5wk4ywPcSa70V9r3sCLbdo2JVp/Tl1LH1DJZzeqCQdnEKglLXwusciNoQOP1ADImnefIK+z8p/I86qWJp/H7Hl1bTSejyah2ubdrSQWbrPulWEa8brm4a64F9hINivQtIcGikgzv1nC9ja+e+ykJ6RwgYI2azesTx22FvkvJlCUXn7nu1XwnHl+wdhNRIagC51LNsPmvSZh7XEfyX+YXn+jcYOq912nIEbgvRXgdNEb/ccO+yv4PaWSPj2sxx2f7HkmNUjhXyno7i/vX2fJfMaoJnyR6jZXggaoY6w7tyc41A0VUzrk7bZo7BMAjkMJcX3LQTZxG8qSEXOTiu5fddGuuM32XT4EbQTS9CwEar4Z3E32327/NX+AYu6eoJfrAGNwGtszGYB3pVjsXQhxAH8YNBIHun6806xfDWx0wkaXEtsbX3HbZPr8dPONF8SC2dEsrq+uBTg9SRTVMHRzOc53qwATcX3HcEsxCWeFhDKdzWMDg8uscnixVlgmEh7WO1nZtvkSLXXKo0ca8yjXdkdhNx8wdqZy2OHp1+f/AVfWpvXf4e3c8aoTEXW1CRba4WIPyRTqaHh4hN6SsfrODoY9UX2N22K1NQ4n/bR27F5DVnNon9T1/Gqxl4+gp9Cj5965voo/xuHj5J/HA4/wDLM8U0pNHXSf8ALxjtJWpXdmBLiOH64IKSBjSC2QlwNwCHA37VU6PkyzBxc973NzF8+eatKHQ97fuwjtbfzSxtA2jqNXVsXXOsNl75gDcqVGxYbT/QlldTNNRxnH86BnRjWiJfq6r2ka1+5XnSnpANxYT4hTkNMekjtqm/4hfnmFTavWbs2EeS9mnbU8W5xeMYIbDtJ5n1E8cjWlrXFrbZZDLPmpLGMdle7oLMtGdZodxve9955K+rMJ9Y46gGs4nWGRPapPFdFxN1g3Nkmbgc3De0hRWymljX6F1MaXPLxj5m7MWfUQ3eWte3Lqghp7Sn2iOMy674HBha1hLSNv8A8SmgdGIzHHE1rXOs5uZNx2pvgeGtZXAiIjWjI1r/AEXVylpr+hlsIebT5a/9FbsVdc31Bmd54rF9rKICR41D7x81iPmn3OVdL6fqNJWRF4yJdlYklZBhDnyGTXcTmCCdw3LFijisyWWw5S5YNoetpXiwB+54Jd6G4uIB3G+axYq7aVpq/qS12vV6HIULwzLIAkAXRNLg8pAs/VBPFYsUkOGg7MPP1G28TNReMb9jDgctnHpNnM5oWroZAW6zrm2XJYsTLeFhFaZ+rMq4mcpa4+nwFDnN17W6xKcuwmQb9vNfVimo4aEuZvP1K775RwkEnA5Qw9ewteyGxLC3tja97tYZZcL81ixW2cHWoPGdu7IquKsclnG/YCqKciMFx6vBcaeEFgLfdWLF5joi3127npRsfL7msdMCbDampwWTWjGtm4ZZ7FixP4bhoSzlvp1FcTfKGMdn+wnrKVrZC12bt5RlBTuy1DbI2WLEiuleK1l79yi2b8FS+H2NMRoTqXkzFwfmjaWmke0C4Lcsjs7lixV18MufGX9SWy1+HnC+gRQ087XPawtFhbl8kH60Of1sztWLE6yjCWJS3fUVXZmT0Wy6C1lG0XyG/curYLbgvixeKs53Z6Tw1sd47jY1vcjYa6QbA3uWLE+M5r/Jk84w/wDKO3+sSjc1K6t5kcC4AkG4y2FYsQ23WYw5M2quCeVFBEOIODw7I2TB+OP1g7VFrbLrFidRxFri/MwLKK8ryoFkxd5JuBtQVNOWXtndxd8ysWJMuKuT9QxcPVj0mejDpTMAASLW3Z7+1MqWoe2RrrDqiy+LFRXfZncRZCONvgbywvc4us0XN9v+FixYrPFn3IuWPZH/2Q=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91851" name="Picture 16" descr="http://www.pharmastar.it/binary_files/news/ricerca_33_2553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2492375"/>
            <a:ext cx="162083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52" name="Picture 18" descr="http://vivereposithivo.altervista.org/alterpages/medium/hhh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2492375"/>
            <a:ext cx="115093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CasellaDiTesto 4"/>
          <p:cNvSpPr txBox="1">
            <a:spLocks noChangeArrowheads="1"/>
          </p:cNvSpPr>
          <p:nvPr/>
        </p:nvSpPr>
        <p:spPr bwMode="auto">
          <a:xfrm>
            <a:off x="323850" y="1111250"/>
            <a:ext cx="84963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HIV disease as been associated with:</a:t>
            </a:r>
          </a:p>
          <a:p>
            <a:pPr>
              <a:lnSpc>
                <a:spcPts val="3500"/>
              </a:lnSpc>
              <a:buFont typeface="Wingdings" pitchFamily="2" charset="2"/>
              <a:buChar char="ü"/>
            </a:pPr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 lower cytochrome activity (altered cytokine production)</a:t>
            </a:r>
          </a:p>
          <a:p>
            <a:pPr>
              <a:lnSpc>
                <a:spcPts val="3500"/>
              </a:lnSpc>
              <a:buFont typeface="Wingdings" pitchFamily="2" charset="2"/>
              <a:buChar char="ü"/>
            </a:pPr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 elevated gastric pH</a:t>
            </a:r>
          </a:p>
          <a:p>
            <a:pPr>
              <a:lnSpc>
                <a:spcPts val="3500"/>
              </a:lnSpc>
              <a:buFont typeface="Wingdings" pitchFamily="2" charset="2"/>
              <a:buChar char="ü"/>
            </a:pPr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 altered serum protein concentrations</a:t>
            </a:r>
          </a:p>
          <a:p>
            <a:pPr>
              <a:lnSpc>
                <a:spcPts val="3500"/>
              </a:lnSpc>
              <a:buFont typeface="Wingdings" pitchFamily="2" charset="2"/>
              <a:buChar char="ü"/>
            </a:pPr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 atrophy of the absorptive surface in the GI tract</a:t>
            </a:r>
          </a:p>
        </p:txBody>
      </p:sp>
      <p:sp>
        <p:nvSpPr>
          <p:cNvPr id="292867" name="CasellaDiTesto 6"/>
          <p:cNvSpPr txBox="1">
            <a:spLocks noChangeArrowheads="1"/>
          </p:cNvSpPr>
          <p:nvPr/>
        </p:nvSpPr>
        <p:spPr bwMode="auto">
          <a:xfrm>
            <a:off x="5651500" y="3500438"/>
            <a:ext cx="298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Mukonzo, Clin Pharmacokinet 2011 -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4211638" y="3933825"/>
            <a:ext cx="504825" cy="8636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87338" y="4956175"/>
            <a:ext cx="8316912" cy="1373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 che misura gli studi di farmacocinetica eseguiti nel volontario sano sono rappresentativi di quanto avviene nel paziente HIV-positivo?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038" y="66675"/>
            <a:ext cx="9036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0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IV° fattore:</a:t>
            </a:r>
            <a:r>
              <a:rPr lang="it-IT" sz="3200" b="0">
                <a:solidFill>
                  <a:srgbClr val="0000CC"/>
                </a:solidFill>
                <a:latin typeface="Tahoma" pitchFamily="34" charset="0"/>
              </a:rPr>
              <a:t> peculiarità del paziente HIV-positivo</a:t>
            </a:r>
            <a:endParaRPr lang="en-US" sz="3200">
              <a:solidFill>
                <a:srgbClr val="0000CC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44450"/>
            <a:ext cx="824547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8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5175" y="6477000"/>
            <a:ext cx="45339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3892" name="Gruppo 14"/>
          <p:cNvGrpSpPr>
            <a:grpSpLocks/>
          </p:cNvGrpSpPr>
          <p:nvPr/>
        </p:nvGrpSpPr>
        <p:grpSpPr bwMode="auto">
          <a:xfrm>
            <a:off x="0" y="1336675"/>
            <a:ext cx="9109075" cy="3768725"/>
            <a:chOff x="0" y="1337081"/>
            <a:chExt cx="9108504" cy="3767630"/>
          </a:xfrm>
        </p:grpSpPr>
        <p:pic>
          <p:nvPicPr>
            <p:cNvPr id="29390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700808"/>
              <a:ext cx="2947878" cy="3403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1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59832" y="1703040"/>
              <a:ext cx="3004881" cy="3322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2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17629" y="1686408"/>
              <a:ext cx="2890875" cy="3110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ttangolo 9"/>
            <p:cNvSpPr/>
            <p:nvPr/>
          </p:nvSpPr>
          <p:spPr>
            <a:xfrm>
              <a:off x="2555715" y="1700513"/>
              <a:ext cx="576227" cy="2888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5652734" y="1700513"/>
              <a:ext cx="576226" cy="2888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293905" name="CasellaDiTesto 11"/>
            <p:cNvSpPr txBox="1">
              <a:spLocks noChangeArrowheads="1"/>
            </p:cNvSpPr>
            <p:nvPr/>
          </p:nvSpPr>
          <p:spPr bwMode="auto">
            <a:xfrm>
              <a:off x="7310376" y="1340768"/>
              <a:ext cx="11853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00FF"/>
                  </a:solidFill>
                  <a:latin typeface="Tahoma" pitchFamily="34" charset="0"/>
                </a:rPr>
                <a:t>Ritonavir</a:t>
              </a:r>
            </a:p>
          </p:txBody>
        </p:sp>
        <p:sp>
          <p:nvSpPr>
            <p:cNvPr id="293906" name="CasellaDiTesto 12"/>
            <p:cNvSpPr txBox="1">
              <a:spLocks noChangeArrowheads="1"/>
            </p:cNvSpPr>
            <p:nvPr/>
          </p:nvSpPr>
          <p:spPr bwMode="auto">
            <a:xfrm>
              <a:off x="3707904" y="1337081"/>
              <a:ext cx="136114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00FF"/>
                  </a:solidFill>
                  <a:latin typeface="Tahoma" pitchFamily="34" charset="0"/>
                </a:rPr>
                <a:t>Saquinavir</a:t>
              </a:r>
            </a:p>
          </p:txBody>
        </p:sp>
        <p:sp>
          <p:nvSpPr>
            <p:cNvPr id="293907" name="CasellaDiTesto 13"/>
            <p:cNvSpPr txBox="1">
              <a:spLocks noChangeArrowheads="1"/>
            </p:cNvSpPr>
            <p:nvPr/>
          </p:nvSpPr>
          <p:spPr bwMode="auto">
            <a:xfrm>
              <a:off x="683568" y="1340768"/>
              <a:ext cx="12088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00FF"/>
                  </a:solidFill>
                  <a:latin typeface="Tahoma" pitchFamily="34" charset="0"/>
                </a:rPr>
                <a:t>Lopinavir</a:t>
              </a:r>
            </a:p>
          </p:txBody>
        </p:sp>
      </p:grpSp>
      <p:sp>
        <p:nvSpPr>
          <p:cNvPr id="16" name="Rettangolo 15"/>
          <p:cNvSpPr/>
          <p:nvPr/>
        </p:nvSpPr>
        <p:spPr>
          <a:xfrm>
            <a:off x="539750" y="5516563"/>
            <a:ext cx="215900" cy="21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ombo 16"/>
          <p:cNvSpPr/>
          <p:nvPr/>
        </p:nvSpPr>
        <p:spPr>
          <a:xfrm>
            <a:off x="539750" y="5902325"/>
            <a:ext cx="215900" cy="2159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179388" y="5637213"/>
            <a:ext cx="9366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179388" y="6021388"/>
            <a:ext cx="9366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897" name="CasellaDiTesto 20"/>
          <p:cNvSpPr txBox="1">
            <a:spLocks noChangeArrowheads="1"/>
          </p:cNvSpPr>
          <p:nvPr/>
        </p:nvSpPr>
        <p:spPr bwMode="auto">
          <a:xfrm>
            <a:off x="1116013" y="5445125"/>
            <a:ext cx="2295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FF"/>
                </a:solidFill>
                <a:latin typeface="Tahoma" pitchFamily="34" charset="0"/>
              </a:rPr>
              <a:t>Healthy volunteers</a:t>
            </a:r>
          </a:p>
        </p:txBody>
      </p:sp>
      <p:sp>
        <p:nvSpPr>
          <p:cNvPr id="293898" name="CasellaDiTesto 21"/>
          <p:cNvSpPr txBox="1">
            <a:spLocks noChangeArrowheads="1"/>
          </p:cNvSpPr>
          <p:nvPr/>
        </p:nvSpPr>
        <p:spPr bwMode="auto">
          <a:xfrm>
            <a:off x="1116013" y="5813425"/>
            <a:ext cx="2568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FF"/>
                </a:solidFill>
                <a:latin typeface="Tahoma" pitchFamily="34" charset="0"/>
              </a:rPr>
              <a:t>HIV-infected patients</a:t>
            </a:r>
          </a:p>
        </p:txBody>
      </p:sp>
      <p:sp>
        <p:nvSpPr>
          <p:cNvPr id="293899" name="CasellaDiTesto 20"/>
          <p:cNvSpPr txBox="1">
            <a:spLocks noChangeArrowheads="1"/>
          </p:cNvSpPr>
          <p:nvPr/>
        </p:nvSpPr>
        <p:spPr bwMode="auto">
          <a:xfrm>
            <a:off x="5027613" y="5445125"/>
            <a:ext cx="3289300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  <a:latin typeface="Tahoma" pitchFamily="34" charset="0"/>
              </a:rPr>
              <a:t>Differenze: 30-50%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17475"/>
            <a:ext cx="85280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91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025" y="6424613"/>
            <a:ext cx="43910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9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954213"/>
            <a:ext cx="7354888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91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1700213"/>
            <a:ext cx="27813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4918" name="CasellaDiTesto 8"/>
          <p:cNvSpPr txBox="1">
            <a:spLocks noChangeArrowheads="1"/>
          </p:cNvSpPr>
          <p:nvPr/>
        </p:nvSpPr>
        <p:spPr bwMode="auto">
          <a:xfrm>
            <a:off x="1435100" y="5300663"/>
            <a:ext cx="7408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CC"/>
                </a:solidFill>
                <a:latin typeface="Tahoma" pitchFamily="34" charset="0"/>
              </a:rPr>
              <a:t>HIV was associated with a 35% reduction in the bioavailability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258888" y="179388"/>
            <a:ext cx="7597775" cy="579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Le evidenze disponibili il letteratura…</a:t>
            </a:r>
          </a:p>
        </p:txBody>
      </p:sp>
      <p:graphicFrame>
        <p:nvGraphicFramePr>
          <p:cNvPr id="282657" name="Group 33"/>
          <p:cNvGraphicFramePr>
            <a:graphicFrameLocks noGrp="1"/>
          </p:cNvGraphicFramePr>
          <p:nvPr/>
        </p:nvGraphicFramePr>
        <p:xfrm>
          <a:off x="917575" y="1700213"/>
          <a:ext cx="7542213" cy="4876800"/>
        </p:xfrm>
        <a:graphic>
          <a:graphicData uri="http://schemas.openxmlformats.org/drawingml/2006/table">
            <a:tbl>
              <a:tblPr/>
              <a:tblGrid>
                <a:gridCol w="6380163"/>
                <a:gridCol w="116205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Studi di Bioequivalenza (BE)  pubblicati (2001-2011)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0010" marR="600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32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0010" marR="6001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it-IT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Studi di BE eseguiti nel volontario sano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0010" marR="600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26</a:t>
                      </a:r>
                    </a:p>
                  </a:txBody>
                  <a:tcPr marL="60010" marR="6001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            - Studi che hanno dimostrato  bioquivalenza</a:t>
                      </a:r>
                    </a:p>
                  </a:txBody>
                  <a:tcPr marL="60010" marR="600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22 (85%)</a:t>
                      </a:r>
                    </a:p>
                  </a:txBody>
                  <a:tcPr marL="60010" marR="6001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            - Studi con limiti per BE fissati a 80-125%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26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            - Studi con limiti per BE fissati a 90-111%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it-IT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Studi di BE eseguiti nel paziente HIV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            - Studi con limiti per BE fissati a 80-125%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            - Studi con limiti per BE fissati a 90-111%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            - Studi eseguiti allo steady state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            - Studi che hanno dimostrato  BE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AF3C7"/>
                        </a:gs>
                        <a:gs pos="50000">
                          <a:srgbClr val="B9F5DB"/>
                        </a:gs>
                        <a:gs pos="100000">
                          <a:srgbClr val="DDFAED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0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AF3C7"/>
                        </a:gs>
                        <a:gs pos="50000">
                          <a:srgbClr val="B9F5DB"/>
                        </a:gs>
                        <a:gs pos="100000">
                          <a:srgbClr val="DDFAED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pic>
        <p:nvPicPr>
          <p:cNvPr id="295967" name="Picture 2"/>
          <p:cNvPicPr>
            <a:picLocks noChangeAspect="1" noChangeArrowheads="1"/>
          </p:cNvPicPr>
          <p:nvPr/>
        </p:nvPicPr>
        <p:blipFill>
          <a:blip r:embed="rId2"/>
          <a:srcRect l="584" t="22559" r="78976" b="65041"/>
          <a:stretch>
            <a:fillRect/>
          </a:stretch>
        </p:blipFill>
        <p:spPr bwMode="auto">
          <a:xfrm>
            <a:off x="971550" y="981075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692275" y="2486025"/>
            <a:ext cx="6119813" cy="1431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Quali differenze sono state osservate?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CasellaDiTesto 6"/>
          <p:cNvSpPr txBox="1">
            <a:spLocks noChangeArrowheads="1"/>
          </p:cNvSpPr>
          <p:nvPr/>
        </p:nvSpPr>
        <p:spPr bwMode="auto">
          <a:xfrm>
            <a:off x="611188" y="6365875"/>
            <a:ext cx="8137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1.Hosseinipour, AIDS 2007 ; 2. Byakika-Kibwika, JAC 2008; 3.Byakika-Tusiiime Plos ONE 2008</a:t>
            </a:r>
          </a:p>
        </p:txBody>
      </p:sp>
      <p:graphicFrame>
        <p:nvGraphicFramePr>
          <p:cNvPr id="193599" name="Group 63"/>
          <p:cNvGraphicFramePr>
            <a:graphicFrameLocks noGrp="1"/>
          </p:cNvGraphicFramePr>
          <p:nvPr/>
        </p:nvGraphicFramePr>
        <p:xfrm>
          <a:off x="958850" y="1484313"/>
          <a:ext cx="8035925" cy="4522787"/>
        </p:xfrm>
        <a:graphic>
          <a:graphicData uri="http://schemas.openxmlformats.org/drawingml/2006/table">
            <a:tbl>
              <a:tblPr/>
              <a:tblGrid>
                <a:gridCol w="930275"/>
                <a:gridCol w="2442188"/>
                <a:gridCol w="2367575"/>
                <a:gridCol w="2296138"/>
              </a:tblGrid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Stavudina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Lamivudina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Nevirapina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Cmax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1.4  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1.2 – 1.7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1.1 (0.8 –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1.6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0.9 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0.7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1.2)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1.1 (1.0 – 1.2)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1.1 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0.7 – 1.3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0.9 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0.7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1.1)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Cmax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0.9 (0.8 – 1.1)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1.1 (0.9 –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1.3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0.8 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0.6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1.1)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0.8 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0.7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– 1.0)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1.0 (0.9 – 1.1)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0.9 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0.7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1.1)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Cmax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1.3 (1.0 –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1.7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0.8 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0.6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1.0)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1.1 (0.9 – 1.2)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1.1 (0.9 –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1.4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0.8 (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0.6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1.0)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1.1 (1.0 – 1.3)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286782" name="Text Box 62"/>
          <p:cNvSpPr txBox="1">
            <a:spLocks noChangeArrowheads="1"/>
          </p:cNvSpPr>
          <p:nvPr/>
        </p:nvSpPr>
        <p:spPr bwMode="auto">
          <a:xfrm>
            <a:off x="1125538" y="144463"/>
            <a:ext cx="7839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Confronto tra formulazioni branded e generiche contenenti stavudina, lamivudina e nevirapina </a:t>
            </a:r>
          </a:p>
        </p:txBody>
      </p:sp>
      <p:sp>
        <p:nvSpPr>
          <p:cNvPr id="298040" name="Text Box 57"/>
          <p:cNvSpPr txBox="1">
            <a:spLocks noChangeArrowheads="1"/>
          </p:cNvSpPr>
          <p:nvPr/>
        </p:nvSpPr>
        <p:spPr bwMode="auto">
          <a:xfrm rot="-5400000">
            <a:off x="-1103313" y="3505201"/>
            <a:ext cx="316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ahoma" pitchFamily="34" charset="0"/>
              </a:rPr>
              <a:t>Rapporto (90% 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CasellaDiTesto 6"/>
          <p:cNvSpPr txBox="1">
            <a:spLocks noChangeArrowheads="1"/>
          </p:cNvSpPr>
          <p:nvPr/>
        </p:nvSpPr>
        <p:spPr bwMode="auto">
          <a:xfrm>
            <a:off x="6443663" y="6402388"/>
            <a:ext cx="25495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Tarinas, Farm Hosp 2007 -</a:t>
            </a:r>
          </a:p>
        </p:txBody>
      </p:sp>
      <p:pic>
        <p:nvPicPr>
          <p:cNvPr id="299011" name="Picture 2"/>
          <p:cNvPicPr>
            <a:picLocks noChangeAspect="1" noChangeArrowheads="1"/>
          </p:cNvPicPr>
          <p:nvPr/>
        </p:nvPicPr>
        <p:blipFill>
          <a:blip r:embed="rId2"/>
          <a:srcRect b="58842"/>
          <a:stretch>
            <a:fillRect/>
          </a:stretch>
        </p:blipFill>
        <p:spPr bwMode="auto">
          <a:xfrm>
            <a:off x="971550" y="260350"/>
            <a:ext cx="79343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66888"/>
            <a:ext cx="8193088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013" name="CasellaDiTesto 8"/>
          <p:cNvSpPr txBox="1">
            <a:spLocks noChangeArrowheads="1"/>
          </p:cNvSpPr>
          <p:nvPr/>
        </p:nvSpPr>
        <p:spPr bwMode="auto">
          <a:xfrm>
            <a:off x="7596188" y="3830638"/>
            <a:ext cx="1514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ahoma" pitchFamily="34" charset="0"/>
              </a:rPr>
              <a:t>+67%!!!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CasellaDiTesto 6"/>
          <p:cNvSpPr txBox="1">
            <a:spLocks noChangeArrowheads="1"/>
          </p:cNvSpPr>
          <p:nvPr/>
        </p:nvSpPr>
        <p:spPr bwMode="auto">
          <a:xfrm>
            <a:off x="5889625" y="6475413"/>
            <a:ext cx="32083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van der Lugt, Antiviral Ther 2009 -</a:t>
            </a:r>
          </a:p>
        </p:txBody>
      </p:sp>
      <p:pic>
        <p:nvPicPr>
          <p:cNvPr id="300035" name="Picture 5"/>
          <p:cNvPicPr>
            <a:picLocks noChangeAspect="1" noChangeArrowheads="1"/>
          </p:cNvPicPr>
          <p:nvPr/>
        </p:nvPicPr>
        <p:blipFill>
          <a:blip r:embed="rId2"/>
          <a:srcRect l="9210" t="45880" r="1961" b="38161"/>
          <a:stretch>
            <a:fillRect/>
          </a:stretch>
        </p:blipFill>
        <p:spPr bwMode="auto">
          <a:xfrm>
            <a:off x="1187450" y="122238"/>
            <a:ext cx="77771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611188" y="1198563"/>
            <a:ext cx="82819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1950" indent="-361950">
              <a:buFont typeface="Wingdings" pitchFamily="2" charset="2"/>
              <a:buChar char="ü"/>
              <a:defRPr/>
            </a:pPr>
            <a:r>
              <a:rPr lang="en-US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37 HIV-patients on  </a:t>
            </a:r>
            <a:r>
              <a:rPr lang="en-US" b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Kaletra</a:t>
            </a:r>
            <a:r>
              <a:rPr lang="en-US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were </a:t>
            </a:r>
            <a:r>
              <a:rPr lang="en-US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switched</a:t>
            </a:r>
            <a:r>
              <a:rPr lang="en-US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to generic  </a:t>
            </a:r>
            <a:r>
              <a:rPr lang="en-US" b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lopinavir</a:t>
            </a:r>
            <a:r>
              <a:rPr lang="en-US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b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ritonavir</a:t>
            </a:r>
            <a:r>
              <a:rPr lang="en-US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(Matrix Laboratories)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703388" y="2565400"/>
            <a:ext cx="863600" cy="21129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00038" name="Line 10"/>
          <p:cNvSpPr>
            <a:spLocks noChangeShapeType="1"/>
          </p:cNvSpPr>
          <p:nvPr/>
        </p:nvSpPr>
        <p:spPr bwMode="auto">
          <a:xfrm>
            <a:off x="1454150" y="2281238"/>
            <a:ext cx="3175" cy="378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0039" name="Line 11"/>
          <p:cNvSpPr>
            <a:spLocks noChangeShapeType="1"/>
          </p:cNvSpPr>
          <p:nvPr/>
        </p:nvSpPr>
        <p:spPr bwMode="auto">
          <a:xfrm>
            <a:off x="1381125" y="6065838"/>
            <a:ext cx="730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0040" name="Line 12"/>
          <p:cNvSpPr>
            <a:spLocks noChangeShapeType="1"/>
          </p:cNvSpPr>
          <p:nvPr/>
        </p:nvSpPr>
        <p:spPr bwMode="auto">
          <a:xfrm>
            <a:off x="1381125" y="5435600"/>
            <a:ext cx="730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0041" name="Line 13"/>
          <p:cNvSpPr>
            <a:spLocks noChangeShapeType="1"/>
          </p:cNvSpPr>
          <p:nvPr/>
        </p:nvSpPr>
        <p:spPr bwMode="auto">
          <a:xfrm>
            <a:off x="1381125" y="4803775"/>
            <a:ext cx="730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0042" name="Line 14"/>
          <p:cNvSpPr>
            <a:spLocks noChangeShapeType="1"/>
          </p:cNvSpPr>
          <p:nvPr/>
        </p:nvSpPr>
        <p:spPr bwMode="auto">
          <a:xfrm>
            <a:off x="1381125" y="4173538"/>
            <a:ext cx="730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0043" name="Line 15"/>
          <p:cNvSpPr>
            <a:spLocks noChangeShapeType="1"/>
          </p:cNvSpPr>
          <p:nvPr/>
        </p:nvSpPr>
        <p:spPr bwMode="auto">
          <a:xfrm>
            <a:off x="1381125" y="3543300"/>
            <a:ext cx="730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0044" name="Line 16"/>
          <p:cNvSpPr>
            <a:spLocks noChangeShapeType="1"/>
          </p:cNvSpPr>
          <p:nvPr/>
        </p:nvSpPr>
        <p:spPr bwMode="auto">
          <a:xfrm>
            <a:off x="1381125" y="2911475"/>
            <a:ext cx="730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0045" name="Line 17"/>
          <p:cNvSpPr>
            <a:spLocks noChangeShapeType="1"/>
          </p:cNvSpPr>
          <p:nvPr/>
        </p:nvSpPr>
        <p:spPr bwMode="auto">
          <a:xfrm>
            <a:off x="1381125" y="2281238"/>
            <a:ext cx="730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0046" name="Line 18"/>
          <p:cNvSpPr>
            <a:spLocks noChangeShapeType="1"/>
          </p:cNvSpPr>
          <p:nvPr/>
        </p:nvSpPr>
        <p:spPr bwMode="auto">
          <a:xfrm>
            <a:off x="1454150" y="6065838"/>
            <a:ext cx="27574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0047" name="Rectangle 19"/>
          <p:cNvSpPr>
            <a:spLocks noChangeArrowheads="1"/>
          </p:cNvSpPr>
          <p:nvPr/>
        </p:nvSpPr>
        <p:spPr bwMode="auto">
          <a:xfrm>
            <a:off x="1227138" y="5918200"/>
            <a:ext cx="952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Tahoma" pitchFamily="34" charset="0"/>
              </a:rPr>
              <a:t>0</a:t>
            </a:r>
          </a:p>
        </p:txBody>
      </p:sp>
      <p:sp>
        <p:nvSpPr>
          <p:cNvPr id="300048" name="Rectangle 20"/>
          <p:cNvSpPr>
            <a:spLocks noChangeArrowheads="1"/>
          </p:cNvSpPr>
          <p:nvPr/>
        </p:nvSpPr>
        <p:spPr bwMode="auto">
          <a:xfrm>
            <a:off x="847725" y="5286375"/>
            <a:ext cx="38258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Tahoma" pitchFamily="34" charset="0"/>
              </a:rPr>
              <a:t>1500</a:t>
            </a:r>
          </a:p>
        </p:txBody>
      </p:sp>
      <p:sp>
        <p:nvSpPr>
          <p:cNvPr id="300049" name="Rectangle 21"/>
          <p:cNvSpPr>
            <a:spLocks noChangeArrowheads="1"/>
          </p:cNvSpPr>
          <p:nvPr/>
        </p:nvSpPr>
        <p:spPr bwMode="auto">
          <a:xfrm>
            <a:off x="858838" y="4656138"/>
            <a:ext cx="3841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Tahoma" pitchFamily="34" charset="0"/>
              </a:rPr>
              <a:t>3000</a:t>
            </a:r>
          </a:p>
        </p:txBody>
      </p:sp>
      <p:sp>
        <p:nvSpPr>
          <p:cNvPr id="300050" name="Rectangle 22"/>
          <p:cNvSpPr>
            <a:spLocks noChangeArrowheads="1"/>
          </p:cNvSpPr>
          <p:nvPr/>
        </p:nvSpPr>
        <p:spPr bwMode="auto">
          <a:xfrm>
            <a:off x="858838" y="4025900"/>
            <a:ext cx="384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Tahoma" pitchFamily="34" charset="0"/>
              </a:rPr>
              <a:t>4500</a:t>
            </a:r>
          </a:p>
        </p:txBody>
      </p:sp>
      <p:sp>
        <p:nvSpPr>
          <p:cNvPr id="300051" name="Rectangle 23"/>
          <p:cNvSpPr>
            <a:spLocks noChangeArrowheads="1"/>
          </p:cNvSpPr>
          <p:nvPr/>
        </p:nvSpPr>
        <p:spPr bwMode="auto">
          <a:xfrm>
            <a:off x="858838" y="3394075"/>
            <a:ext cx="3841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Tahoma" pitchFamily="34" charset="0"/>
              </a:rPr>
              <a:t>6000</a:t>
            </a:r>
          </a:p>
        </p:txBody>
      </p:sp>
      <p:sp>
        <p:nvSpPr>
          <p:cNvPr id="300052" name="Rectangle 24"/>
          <p:cNvSpPr>
            <a:spLocks noChangeArrowheads="1"/>
          </p:cNvSpPr>
          <p:nvPr/>
        </p:nvSpPr>
        <p:spPr bwMode="auto">
          <a:xfrm>
            <a:off x="858838" y="2763838"/>
            <a:ext cx="3841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Tahoma" pitchFamily="34" charset="0"/>
              </a:rPr>
              <a:t>7500</a:t>
            </a:r>
          </a:p>
        </p:txBody>
      </p:sp>
      <p:sp>
        <p:nvSpPr>
          <p:cNvPr id="300053" name="Rectangle 25"/>
          <p:cNvSpPr>
            <a:spLocks noChangeArrowheads="1"/>
          </p:cNvSpPr>
          <p:nvPr/>
        </p:nvSpPr>
        <p:spPr bwMode="auto">
          <a:xfrm>
            <a:off x="858838" y="2133600"/>
            <a:ext cx="384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Tahoma" pitchFamily="34" charset="0"/>
              </a:rPr>
              <a:t>9000</a:t>
            </a:r>
          </a:p>
        </p:txBody>
      </p:sp>
      <p:sp>
        <p:nvSpPr>
          <p:cNvPr id="300054" name="Text Box 30"/>
          <p:cNvSpPr txBox="1">
            <a:spLocks noChangeArrowheads="1"/>
          </p:cNvSpPr>
          <p:nvPr/>
        </p:nvSpPr>
        <p:spPr bwMode="auto">
          <a:xfrm rot="-5400000">
            <a:off x="-876299" y="3967162"/>
            <a:ext cx="2817812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00"/>
                </a:solidFill>
                <a:latin typeface="Tahoma" pitchFamily="34" charset="0"/>
              </a:rPr>
              <a:t>Lopinavir  C</a:t>
            </a:r>
            <a:r>
              <a:rPr lang="en-US" sz="2000" b="0" baseline="-25000">
                <a:solidFill>
                  <a:srgbClr val="000000"/>
                </a:solidFill>
                <a:latin typeface="Tahoma" pitchFamily="34" charset="0"/>
              </a:rPr>
              <a:t>trough</a:t>
            </a:r>
            <a:r>
              <a:rPr lang="en-US" sz="2000" b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000" b="0" i="1">
                <a:solidFill>
                  <a:srgbClr val="000000"/>
                </a:solidFill>
                <a:latin typeface="Tahoma" pitchFamily="34" charset="0"/>
              </a:rPr>
              <a:t>(ng/mL)</a:t>
            </a:r>
          </a:p>
        </p:txBody>
      </p:sp>
      <p:cxnSp>
        <p:nvCxnSpPr>
          <p:cNvPr id="44" name="Connettore 1 43"/>
          <p:cNvCxnSpPr/>
          <p:nvPr/>
        </p:nvCxnSpPr>
        <p:spPr>
          <a:xfrm>
            <a:off x="1701800" y="3789363"/>
            <a:ext cx="8651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056" name="Rectangle 9"/>
          <p:cNvSpPr>
            <a:spLocks noChangeArrowheads="1"/>
          </p:cNvSpPr>
          <p:nvPr/>
        </p:nvSpPr>
        <p:spPr bwMode="auto">
          <a:xfrm>
            <a:off x="2989263" y="2349500"/>
            <a:ext cx="862012" cy="1150938"/>
          </a:xfrm>
          <a:prstGeom prst="rect">
            <a:avLst/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cxnSp>
        <p:nvCxnSpPr>
          <p:cNvPr id="46" name="Connettore 1 45"/>
          <p:cNvCxnSpPr/>
          <p:nvPr/>
        </p:nvCxnSpPr>
        <p:spPr>
          <a:xfrm>
            <a:off x="2976563" y="2997200"/>
            <a:ext cx="86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6311900" y="3933825"/>
            <a:ext cx="863600" cy="14398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00059" name="Line 10"/>
          <p:cNvSpPr>
            <a:spLocks noChangeShapeType="1"/>
          </p:cNvSpPr>
          <p:nvPr/>
        </p:nvSpPr>
        <p:spPr bwMode="auto">
          <a:xfrm>
            <a:off x="6062663" y="2281238"/>
            <a:ext cx="3175" cy="378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0060" name="Line 11"/>
          <p:cNvSpPr>
            <a:spLocks noChangeShapeType="1"/>
          </p:cNvSpPr>
          <p:nvPr/>
        </p:nvSpPr>
        <p:spPr bwMode="auto">
          <a:xfrm>
            <a:off x="5989638" y="6065838"/>
            <a:ext cx="730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0061" name="Line 12"/>
          <p:cNvSpPr>
            <a:spLocks noChangeShapeType="1"/>
          </p:cNvSpPr>
          <p:nvPr/>
        </p:nvSpPr>
        <p:spPr bwMode="auto">
          <a:xfrm>
            <a:off x="5989638" y="5435600"/>
            <a:ext cx="730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0062" name="Line 13"/>
          <p:cNvSpPr>
            <a:spLocks noChangeShapeType="1"/>
          </p:cNvSpPr>
          <p:nvPr/>
        </p:nvSpPr>
        <p:spPr bwMode="auto">
          <a:xfrm>
            <a:off x="5989638" y="4803775"/>
            <a:ext cx="730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0063" name="Line 14"/>
          <p:cNvSpPr>
            <a:spLocks noChangeShapeType="1"/>
          </p:cNvSpPr>
          <p:nvPr/>
        </p:nvSpPr>
        <p:spPr bwMode="auto">
          <a:xfrm>
            <a:off x="5989638" y="4173538"/>
            <a:ext cx="730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0064" name="Line 15"/>
          <p:cNvSpPr>
            <a:spLocks noChangeShapeType="1"/>
          </p:cNvSpPr>
          <p:nvPr/>
        </p:nvSpPr>
        <p:spPr bwMode="auto">
          <a:xfrm>
            <a:off x="5989638" y="3543300"/>
            <a:ext cx="730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0065" name="Line 16"/>
          <p:cNvSpPr>
            <a:spLocks noChangeShapeType="1"/>
          </p:cNvSpPr>
          <p:nvPr/>
        </p:nvSpPr>
        <p:spPr bwMode="auto">
          <a:xfrm>
            <a:off x="5989638" y="2911475"/>
            <a:ext cx="730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0066" name="Line 17"/>
          <p:cNvSpPr>
            <a:spLocks noChangeShapeType="1"/>
          </p:cNvSpPr>
          <p:nvPr/>
        </p:nvSpPr>
        <p:spPr bwMode="auto">
          <a:xfrm>
            <a:off x="5989638" y="2281238"/>
            <a:ext cx="730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0067" name="Line 18"/>
          <p:cNvSpPr>
            <a:spLocks noChangeShapeType="1"/>
          </p:cNvSpPr>
          <p:nvPr/>
        </p:nvSpPr>
        <p:spPr bwMode="auto">
          <a:xfrm>
            <a:off x="6062663" y="6065838"/>
            <a:ext cx="275748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0068" name="Rectangle 19"/>
          <p:cNvSpPr>
            <a:spLocks noChangeArrowheads="1"/>
          </p:cNvSpPr>
          <p:nvPr/>
        </p:nvSpPr>
        <p:spPr bwMode="auto">
          <a:xfrm>
            <a:off x="5835650" y="5918200"/>
            <a:ext cx="952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Tahoma" pitchFamily="34" charset="0"/>
              </a:rPr>
              <a:t>0</a:t>
            </a:r>
          </a:p>
        </p:txBody>
      </p:sp>
      <p:sp>
        <p:nvSpPr>
          <p:cNvPr id="300069" name="Rectangle 20"/>
          <p:cNvSpPr>
            <a:spLocks noChangeArrowheads="1"/>
          </p:cNvSpPr>
          <p:nvPr/>
        </p:nvSpPr>
        <p:spPr bwMode="auto">
          <a:xfrm>
            <a:off x="5551488" y="5286375"/>
            <a:ext cx="3794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Tahoma" pitchFamily="34" charset="0"/>
              </a:rPr>
              <a:t>150</a:t>
            </a:r>
          </a:p>
        </p:txBody>
      </p:sp>
      <p:sp>
        <p:nvSpPr>
          <p:cNvPr id="300070" name="Rectangle 21"/>
          <p:cNvSpPr>
            <a:spLocks noChangeArrowheads="1"/>
          </p:cNvSpPr>
          <p:nvPr/>
        </p:nvSpPr>
        <p:spPr bwMode="auto">
          <a:xfrm>
            <a:off x="5562600" y="4656138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Tahoma" pitchFamily="34" charset="0"/>
              </a:rPr>
              <a:t>300</a:t>
            </a:r>
          </a:p>
        </p:txBody>
      </p:sp>
      <p:sp>
        <p:nvSpPr>
          <p:cNvPr id="300071" name="Rectangle 22"/>
          <p:cNvSpPr>
            <a:spLocks noChangeArrowheads="1"/>
          </p:cNvSpPr>
          <p:nvPr/>
        </p:nvSpPr>
        <p:spPr bwMode="auto">
          <a:xfrm>
            <a:off x="5562600" y="40259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Tahoma" pitchFamily="34" charset="0"/>
              </a:rPr>
              <a:t>450</a:t>
            </a:r>
          </a:p>
        </p:txBody>
      </p:sp>
      <p:sp>
        <p:nvSpPr>
          <p:cNvPr id="300072" name="Rectangle 23"/>
          <p:cNvSpPr>
            <a:spLocks noChangeArrowheads="1"/>
          </p:cNvSpPr>
          <p:nvPr/>
        </p:nvSpPr>
        <p:spPr bwMode="auto">
          <a:xfrm>
            <a:off x="5562600" y="3394075"/>
            <a:ext cx="381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Tahoma" pitchFamily="34" charset="0"/>
              </a:rPr>
              <a:t>600</a:t>
            </a:r>
          </a:p>
        </p:txBody>
      </p:sp>
      <p:sp>
        <p:nvSpPr>
          <p:cNvPr id="300073" name="Rectangle 24"/>
          <p:cNvSpPr>
            <a:spLocks noChangeArrowheads="1"/>
          </p:cNvSpPr>
          <p:nvPr/>
        </p:nvSpPr>
        <p:spPr bwMode="auto">
          <a:xfrm>
            <a:off x="5562600" y="2763838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Tahoma" pitchFamily="34" charset="0"/>
              </a:rPr>
              <a:t>750</a:t>
            </a:r>
          </a:p>
        </p:txBody>
      </p:sp>
      <p:sp>
        <p:nvSpPr>
          <p:cNvPr id="300074" name="Rectangle 25"/>
          <p:cNvSpPr>
            <a:spLocks noChangeArrowheads="1"/>
          </p:cNvSpPr>
          <p:nvPr/>
        </p:nvSpPr>
        <p:spPr bwMode="auto">
          <a:xfrm>
            <a:off x="5562600" y="21336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Tahoma" pitchFamily="34" charset="0"/>
              </a:rPr>
              <a:t>900</a:t>
            </a:r>
          </a:p>
        </p:txBody>
      </p:sp>
      <p:sp>
        <p:nvSpPr>
          <p:cNvPr id="300075" name="Text Box 30"/>
          <p:cNvSpPr txBox="1">
            <a:spLocks noChangeArrowheads="1"/>
          </p:cNvSpPr>
          <p:nvPr/>
        </p:nvSpPr>
        <p:spPr bwMode="auto">
          <a:xfrm rot="-5400000">
            <a:off x="3548856" y="3918744"/>
            <a:ext cx="3087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00"/>
                </a:solidFill>
                <a:latin typeface="Tahoma" pitchFamily="34" charset="0"/>
              </a:rPr>
              <a:t>Ritonavir  C</a:t>
            </a:r>
            <a:r>
              <a:rPr lang="en-US" sz="2000" b="0" baseline="-25000">
                <a:solidFill>
                  <a:srgbClr val="000000"/>
                </a:solidFill>
                <a:latin typeface="Tahoma" pitchFamily="34" charset="0"/>
              </a:rPr>
              <a:t>trough</a:t>
            </a:r>
            <a:r>
              <a:rPr lang="en-US" sz="2000" b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000" b="0" i="1">
                <a:solidFill>
                  <a:srgbClr val="000000"/>
                </a:solidFill>
                <a:latin typeface="Tahoma" pitchFamily="34" charset="0"/>
              </a:rPr>
              <a:t>(ng/mL)</a:t>
            </a:r>
          </a:p>
        </p:txBody>
      </p:sp>
      <p:cxnSp>
        <p:nvCxnSpPr>
          <p:cNvPr id="65" name="Connettore 1 64"/>
          <p:cNvCxnSpPr/>
          <p:nvPr/>
        </p:nvCxnSpPr>
        <p:spPr>
          <a:xfrm>
            <a:off x="6310313" y="5084763"/>
            <a:ext cx="8651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077" name="Rectangle 9"/>
          <p:cNvSpPr>
            <a:spLocks noChangeArrowheads="1"/>
          </p:cNvSpPr>
          <p:nvPr/>
        </p:nvSpPr>
        <p:spPr bwMode="auto">
          <a:xfrm>
            <a:off x="7597775" y="3068638"/>
            <a:ext cx="862013" cy="1512887"/>
          </a:xfrm>
          <a:prstGeom prst="rect">
            <a:avLst/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cxnSp>
        <p:nvCxnSpPr>
          <p:cNvPr id="67" name="Connettore 1 66"/>
          <p:cNvCxnSpPr/>
          <p:nvPr/>
        </p:nvCxnSpPr>
        <p:spPr>
          <a:xfrm>
            <a:off x="7596188" y="3933825"/>
            <a:ext cx="86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079" name="CasellaDiTesto 67"/>
          <p:cNvSpPr txBox="1">
            <a:spLocks noChangeArrowheads="1"/>
          </p:cNvSpPr>
          <p:nvPr/>
        </p:nvSpPr>
        <p:spPr bwMode="auto">
          <a:xfrm>
            <a:off x="7308850" y="2492375"/>
            <a:ext cx="1390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ahoma" pitchFamily="34" charset="0"/>
              </a:rPr>
              <a:t>+104%</a:t>
            </a:r>
          </a:p>
        </p:txBody>
      </p:sp>
      <p:sp>
        <p:nvSpPr>
          <p:cNvPr id="300080" name="CasellaDiTesto 69"/>
          <p:cNvSpPr txBox="1">
            <a:spLocks noChangeArrowheads="1"/>
          </p:cNvSpPr>
          <p:nvPr/>
        </p:nvSpPr>
        <p:spPr bwMode="auto">
          <a:xfrm>
            <a:off x="2771775" y="3687763"/>
            <a:ext cx="1196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ahoma" pitchFamily="34" charset="0"/>
              </a:rPr>
              <a:t>+30%</a:t>
            </a:r>
          </a:p>
        </p:txBody>
      </p:sp>
      <p:grpSp>
        <p:nvGrpSpPr>
          <p:cNvPr id="300081" name="Gruppo 75"/>
          <p:cNvGrpSpPr>
            <a:grpSpLocks/>
          </p:cNvGrpSpPr>
          <p:nvPr/>
        </p:nvGrpSpPr>
        <p:grpSpPr bwMode="auto">
          <a:xfrm>
            <a:off x="1692275" y="5157788"/>
            <a:ext cx="1511300" cy="719137"/>
            <a:chOff x="1691680" y="6381328"/>
            <a:chExt cx="1512168" cy="720080"/>
          </a:xfrm>
        </p:grpSpPr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1856875" y="6489420"/>
              <a:ext cx="179491" cy="17962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300083" name="Rectangle 9"/>
            <p:cNvSpPr>
              <a:spLocks noChangeArrowheads="1"/>
            </p:cNvSpPr>
            <p:nvPr/>
          </p:nvSpPr>
          <p:spPr bwMode="auto">
            <a:xfrm>
              <a:off x="1856423" y="6785602"/>
              <a:ext cx="180000" cy="180000"/>
            </a:xfrm>
            <a:prstGeom prst="rect">
              <a:avLst/>
            </a:prstGeom>
            <a:gradFill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300084" name="CasellaDiTesto 72"/>
            <p:cNvSpPr txBox="1">
              <a:spLocks noChangeArrowheads="1"/>
            </p:cNvSpPr>
            <p:nvPr/>
          </p:nvSpPr>
          <p:spPr bwMode="auto">
            <a:xfrm>
              <a:off x="2123728" y="6410804"/>
              <a:ext cx="89056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Tahoma" pitchFamily="34" charset="0"/>
                </a:rPr>
                <a:t>Kaletra</a:t>
              </a:r>
            </a:p>
          </p:txBody>
        </p:sp>
        <p:sp>
          <p:nvSpPr>
            <p:cNvPr id="300085" name="CasellaDiTesto 73"/>
            <p:cNvSpPr txBox="1">
              <a:spLocks noChangeArrowheads="1"/>
            </p:cNvSpPr>
            <p:nvPr/>
          </p:nvSpPr>
          <p:spPr bwMode="auto">
            <a:xfrm>
              <a:off x="2123728" y="6700177"/>
              <a:ext cx="10518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Tahoma" pitchFamily="34" charset="0"/>
                </a:rPr>
                <a:t>generico</a:t>
              </a:r>
            </a:p>
          </p:txBody>
        </p:sp>
        <p:sp>
          <p:nvSpPr>
            <p:cNvPr id="75" name="Rettangolo 74"/>
            <p:cNvSpPr/>
            <p:nvPr/>
          </p:nvSpPr>
          <p:spPr>
            <a:xfrm>
              <a:off x="1691680" y="6381328"/>
              <a:ext cx="1512168" cy="7200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3"/>
          <p:cNvPicPr>
            <a:picLocks noChangeAspect="1" noChangeArrowheads="1"/>
          </p:cNvPicPr>
          <p:nvPr/>
        </p:nvPicPr>
        <p:blipFill>
          <a:blip r:embed="rId2"/>
          <a:srcRect l="3430" t="34120" r="46848" b="54961"/>
          <a:stretch>
            <a:fillRect/>
          </a:stretch>
        </p:blipFill>
        <p:spPr bwMode="auto">
          <a:xfrm>
            <a:off x="107950" y="111125"/>
            <a:ext cx="87852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195" name="Rettangolo 15"/>
          <p:cNvSpPr>
            <a:spLocks noChangeArrowheads="1"/>
          </p:cNvSpPr>
          <p:nvPr/>
        </p:nvSpPr>
        <p:spPr bwMode="auto">
          <a:xfrm>
            <a:off x="6011863" y="4292600"/>
            <a:ext cx="29527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/>
            <a:r>
              <a:rPr lang="en-US" b="0">
                <a:solidFill>
                  <a:srgbClr val="000000"/>
                </a:solidFill>
                <a:latin typeface="Tahoma" pitchFamily="34" charset="0"/>
              </a:rPr>
              <a:t>**Office of Pharmaceutical Science, Center for Drug Evaluation and Research, </a:t>
            </a:r>
            <a:r>
              <a:rPr lang="en-US" b="0">
                <a:solidFill>
                  <a:srgbClr val="0000FF"/>
                </a:solidFill>
                <a:latin typeface="Tahoma" pitchFamily="34" charset="0"/>
              </a:rPr>
              <a:t>Food and Drug Administration</a:t>
            </a:r>
            <a:r>
              <a:rPr lang="en-US" b="0">
                <a:solidFill>
                  <a:srgbClr val="000000"/>
                </a:solidFill>
                <a:latin typeface="Tahoma" pitchFamily="34" charset="0"/>
              </a:rPr>
              <a:t>, Silver Spring, Maryland 20993-0002, USA. </a:t>
            </a:r>
          </a:p>
        </p:txBody>
      </p:sp>
      <p:pic>
        <p:nvPicPr>
          <p:cNvPr id="264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57338"/>
            <a:ext cx="4854575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CasellaDiTesto 1"/>
          <p:cNvSpPr txBox="1">
            <a:spLocks noChangeArrowheads="1"/>
          </p:cNvSpPr>
          <p:nvPr/>
        </p:nvSpPr>
        <p:spPr bwMode="auto">
          <a:xfrm>
            <a:off x="1116013" y="2936875"/>
            <a:ext cx="7072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…e dal punto di vista clinico??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23850" y="3722688"/>
            <a:ext cx="8196263" cy="1938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Serch</a:t>
            </a:r>
            <a:r>
              <a:rPr lang="en-US" sz="24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HIV AND generic:					655</a:t>
            </a:r>
          </a:p>
          <a:p>
            <a:pPr>
              <a:defRPr/>
            </a:pPr>
            <a:endParaRPr lang="en-US" sz="2400" b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24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- limit to clinical trial:		  		  26</a:t>
            </a:r>
          </a:p>
          <a:p>
            <a:pPr>
              <a:defRPr/>
            </a:pPr>
            <a:endParaRPr lang="en-US" sz="2400" b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24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</a:t>
            </a:r>
            <a:endParaRPr lang="en-US" sz="2400" b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395288" y="3573463"/>
            <a:ext cx="8064500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395288" y="5805488"/>
            <a:ext cx="8064500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2085" name="Picture 2"/>
          <p:cNvPicPr>
            <a:picLocks noChangeAspect="1" noChangeArrowheads="1"/>
          </p:cNvPicPr>
          <p:nvPr/>
        </p:nvPicPr>
        <p:blipFill>
          <a:blip r:embed="rId2"/>
          <a:srcRect l="124" t="15640" r="2905" b="45720"/>
          <a:stretch>
            <a:fillRect/>
          </a:stretch>
        </p:blipFill>
        <p:spPr bwMode="auto">
          <a:xfrm>
            <a:off x="250825" y="1268413"/>
            <a:ext cx="83534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09538"/>
            <a:ext cx="705961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3107" name="CasellaDiTesto 4"/>
          <p:cNvSpPr txBox="1">
            <a:spLocks noChangeArrowheads="1"/>
          </p:cNvSpPr>
          <p:nvPr/>
        </p:nvSpPr>
        <p:spPr bwMode="auto">
          <a:xfrm>
            <a:off x="6964363" y="6453188"/>
            <a:ext cx="2071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Laurent, AIDS 2007 -</a:t>
            </a:r>
          </a:p>
        </p:txBody>
      </p:sp>
      <p:graphicFrame>
        <p:nvGraphicFramePr>
          <p:cNvPr id="294956" name="Group 44"/>
          <p:cNvGraphicFramePr>
            <a:graphicFrameLocks noGrp="1"/>
          </p:cNvGraphicFramePr>
          <p:nvPr/>
        </p:nvGraphicFramePr>
        <p:xfrm>
          <a:off x="576263" y="2276475"/>
          <a:ext cx="7956550" cy="3527425"/>
        </p:xfrm>
        <a:graphic>
          <a:graphicData uri="http://schemas.openxmlformats.org/drawingml/2006/table">
            <a:tbl>
              <a:tblPr/>
              <a:tblGrid>
                <a:gridCol w="3105150"/>
                <a:gridCol w="2422525"/>
                <a:gridCol w="2428875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Outcome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Month 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Month 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18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 Patients with HIV viral load below treshold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&lt;400 copies/mL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80% (68-89%)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67% (53-78%)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&lt;50 copies/mL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68% (55-80%)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48% (35-62%)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318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 Survival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Bas. CD4 &lt;50x10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/L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44% (14-72%)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44% (14-72%)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Bas. CD4 &gt;50x10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/L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98% (86-99%)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92% (80-97%)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sp>
        <p:nvSpPr>
          <p:cNvPr id="303146" name="CasellaDiTesto 6"/>
          <p:cNvSpPr txBox="1">
            <a:spLocks noChangeArrowheads="1"/>
          </p:cNvSpPr>
          <p:nvPr/>
        </p:nvSpPr>
        <p:spPr bwMode="auto">
          <a:xfrm>
            <a:off x="539750" y="1557338"/>
            <a:ext cx="548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0">
                <a:solidFill>
                  <a:srgbClr val="FF0000"/>
                </a:solidFill>
                <a:latin typeface="Tahoma" pitchFamily="34" charset="0"/>
              </a:rPr>
              <a:t> 60 HIV-1 infected adults followed for 2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23850" y="3722688"/>
            <a:ext cx="8023225" cy="191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Serch: HIV AND generic:					655</a:t>
            </a:r>
          </a:p>
          <a:p>
            <a:pPr>
              <a:defRPr/>
            </a:pPr>
            <a:endParaRPr lang="en-US" sz="2400" b="0">
              <a:solidFill>
                <a:srgbClr val="000000"/>
              </a:solidFill>
              <a:latin typeface="Tahoma" pitchFamily="34" charset="0"/>
            </a:endParaRPr>
          </a:p>
          <a:p>
            <a:pPr>
              <a:defRPr/>
            </a:pPr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	- limit to clinical trial:		 		  26</a:t>
            </a:r>
          </a:p>
          <a:p>
            <a:pPr>
              <a:defRPr/>
            </a:pPr>
            <a:endParaRPr lang="en-US" sz="2400" b="0">
              <a:solidFill>
                <a:srgbClr val="000000"/>
              </a:solidFill>
              <a:latin typeface="Tahoma" pitchFamily="34" charset="0"/>
            </a:endParaRPr>
          </a:p>
          <a:p>
            <a:pPr>
              <a:defRPr/>
            </a:pPr>
            <a:r>
              <a:rPr lang="en-US" sz="2400" b="0">
                <a:solidFill>
                  <a:srgbClr val="0000CC"/>
                </a:solidFill>
                <a:latin typeface="Tahoma" pitchFamily="34" charset="0"/>
              </a:rPr>
              <a:t>	</a:t>
            </a: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randomized controlled trials:	 		   0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395288" y="3573463"/>
            <a:ext cx="8064500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395288" y="5805488"/>
            <a:ext cx="8064500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4133" name="Picture 2"/>
          <p:cNvPicPr>
            <a:picLocks noChangeAspect="1" noChangeArrowheads="1"/>
          </p:cNvPicPr>
          <p:nvPr/>
        </p:nvPicPr>
        <p:blipFill>
          <a:blip r:embed="rId2"/>
          <a:srcRect l="124" t="15640" r="2905" b="45720"/>
          <a:stretch>
            <a:fillRect/>
          </a:stretch>
        </p:blipFill>
        <p:spPr bwMode="auto">
          <a:xfrm>
            <a:off x="250825" y="1268413"/>
            <a:ext cx="83534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CasellaDiTesto 1"/>
          <p:cNvSpPr txBox="1">
            <a:spLocks noChangeArrowheads="1"/>
          </p:cNvSpPr>
          <p:nvPr/>
        </p:nvSpPr>
        <p:spPr bwMode="auto">
          <a:xfrm>
            <a:off x="1100138" y="2122488"/>
            <a:ext cx="707231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Cosa possiamo fare per rendere più chiaro e (soprattutto) sicuro l’uso dei generici nel paziente…??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8" name="Picture 2"/>
          <p:cNvPicPr>
            <a:picLocks noChangeAspect="1" noChangeArrowheads="1"/>
          </p:cNvPicPr>
          <p:nvPr/>
        </p:nvPicPr>
        <p:blipFill>
          <a:blip r:embed="rId2"/>
          <a:srcRect b="45454"/>
          <a:stretch>
            <a:fillRect/>
          </a:stretch>
        </p:blipFill>
        <p:spPr bwMode="auto">
          <a:xfrm>
            <a:off x="142875" y="285750"/>
            <a:ext cx="8851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179" name="Rettangolo 7"/>
          <p:cNvSpPr>
            <a:spLocks noChangeArrowheads="1"/>
          </p:cNvSpPr>
          <p:nvPr/>
        </p:nvSpPr>
        <p:spPr bwMode="auto">
          <a:xfrm>
            <a:off x="71438" y="2924175"/>
            <a:ext cx="4500562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en-US" b="0">
                <a:solidFill>
                  <a:srgbClr val="000099"/>
                </a:solidFill>
                <a:latin typeface="Tahoma" pitchFamily="34" charset="0"/>
              </a:rPr>
              <a:t>Ander Åsberg, Oslo, Norway </a:t>
            </a:r>
          </a:p>
          <a:p>
            <a:pPr>
              <a:lnSpc>
                <a:spcPct val="114000"/>
              </a:lnSpc>
            </a:pPr>
            <a:r>
              <a:rPr lang="en-US" b="0">
                <a:solidFill>
                  <a:srgbClr val="000099"/>
                </a:solidFill>
                <a:latin typeface="Tahoma" pitchFamily="34" charset="0"/>
              </a:rPr>
              <a:t>Benoit Barrou, Paris, France</a:t>
            </a:r>
          </a:p>
          <a:p>
            <a:pPr>
              <a:lnSpc>
                <a:spcPct val="114000"/>
              </a:lnSpc>
            </a:pPr>
            <a:r>
              <a:rPr lang="en-US" b="0">
                <a:solidFill>
                  <a:srgbClr val="000099"/>
                </a:solidFill>
                <a:latin typeface="Tahoma" pitchFamily="34" charset="0"/>
              </a:rPr>
              <a:t>Klemens Budde, Berlin, Germany</a:t>
            </a:r>
          </a:p>
          <a:p>
            <a:pPr>
              <a:lnSpc>
                <a:spcPct val="114000"/>
              </a:lnSpc>
            </a:pPr>
            <a:r>
              <a:rPr lang="en-US" b="0">
                <a:solidFill>
                  <a:srgbClr val="000099"/>
                </a:solidFill>
                <a:latin typeface="Tahoma" pitchFamily="34" charset="0"/>
              </a:rPr>
              <a:t>Dario Cattaneo, Milan, Italy</a:t>
            </a:r>
          </a:p>
          <a:p>
            <a:pPr>
              <a:lnSpc>
                <a:spcPct val="114000"/>
              </a:lnSpc>
            </a:pPr>
            <a:r>
              <a:rPr lang="en-US" b="0">
                <a:solidFill>
                  <a:srgbClr val="000099"/>
                </a:solidFill>
                <a:latin typeface="Tahoma" pitchFamily="34" charset="0"/>
              </a:rPr>
              <a:t>Chris Dudley, Bristol, UK</a:t>
            </a:r>
          </a:p>
          <a:p>
            <a:pPr>
              <a:lnSpc>
                <a:spcPct val="114000"/>
              </a:lnSpc>
            </a:pPr>
            <a:r>
              <a:rPr lang="en-US" b="0">
                <a:solidFill>
                  <a:srgbClr val="000099"/>
                </a:solidFill>
                <a:latin typeface="Tahoma" pitchFamily="34" charset="0"/>
              </a:rPr>
              <a:t>Magedalena Durlik, Warsaw, Poland</a:t>
            </a:r>
          </a:p>
          <a:p>
            <a:pPr>
              <a:lnSpc>
                <a:spcPct val="114000"/>
              </a:lnSpc>
            </a:pPr>
            <a:r>
              <a:rPr lang="en-US" b="0">
                <a:solidFill>
                  <a:srgbClr val="000099"/>
                </a:solidFill>
                <a:latin typeface="Tahoma" pitchFamily="34" charset="0"/>
              </a:rPr>
              <a:t>Henrik Ekberg, Malmo, Sweden</a:t>
            </a:r>
          </a:p>
          <a:p>
            <a:pPr>
              <a:lnSpc>
                <a:spcPct val="114000"/>
              </a:lnSpc>
            </a:pPr>
            <a:r>
              <a:rPr lang="en-US" b="0">
                <a:solidFill>
                  <a:srgbClr val="000099"/>
                </a:solidFill>
                <a:latin typeface="Tahoma" pitchFamily="34" charset="0"/>
              </a:rPr>
              <a:t>Thomas Fehr, Zurich, Switzerland</a:t>
            </a:r>
          </a:p>
          <a:p>
            <a:pPr>
              <a:lnSpc>
                <a:spcPct val="114000"/>
              </a:lnSpc>
            </a:pPr>
            <a:r>
              <a:rPr lang="en-US" b="0">
                <a:solidFill>
                  <a:srgbClr val="000099"/>
                </a:solidFill>
                <a:latin typeface="Tahoma" pitchFamily="34" charset="0"/>
              </a:rPr>
              <a:t>Josep Grinyo Boira, Barcelona, Spain</a:t>
            </a:r>
          </a:p>
          <a:p>
            <a:pPr>
              <a:lnSpc>
                <a:spcPct val="114000"/>
              </a:lnSpc>
            </a:pPr>
            <a:r>
              <a:rPr lang="en-US" b="0">
                <a:solidFill>
                  <a:srgbClr val="000099"/>
                </a:solidFill>
                <a:latin typeface="Tahoma" pitchFamily="34" charset="0"/>
              </a:rPr>
              <a:t>Anders Hartmann, Oslo, Norway</a:t>
            </a:r>
          </a:p>
        </p:txBody>
      </p:sp>
      <p:sp>
        <p:nvSpPr>
          <p:cNvPr id="306180" name="Rettangolo 8"/>
          <p:cNvSpPr>
            <a:spLocks noChangeArrowheads="1"/>
          </p:cNvSpPr>
          <p:nvPr/>
        </p:nvSpPr>
        <p:spPr bwMode="auto">
          <a:xfrm>
            <a:off x="4214813" y="2924175"/>
            <a:ext cx="492918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en-US" b="0">
                <a:solidFill>
                  <a:srgbClr val="000099"/>
                </a:solidFill>
                <a:latin typeface="Tahoma" pitchFamily="34" charset="0"/>
              </a:rPr>
              <a:t>Luuk Hilbrands, Nijmegen, The Netherlands </a:t>
            </a:r>
          </a:p>
          <a:p>
            <a:pPr>
              <a:lnSpc>
                <a:spcPct val="114000"/>
              </a:lnSpc>
            </a:pPr>
            <a:r>
              <a:rPr lang="en-US" b="0">
                <a:solidFill>
                  <a:srgbClr val="000099"/>
                </a:solidFill>
                <a:latin typeface="Tahoma" pitchFamily="34" charset="0"/>
              </a:rPr>
              <a:t>Dirk Kuypers, Leuven, Belgium</a:t>
            </a:r>
          </a:p>
          <a:p>
            <a:pPr>
              <a:lnSpc>
                <a:spcPct val="114000"/>
              </a:lnSpc>
            </a:pPr>
            <a:r>
              <a:rPr lang="en-US" b="0">
                <a:solidFill>
                  <a:srgbClr val="000099"/>
                </a:solidFill>
                <a:latin typeface="Tahoma" pitchFamily="34" charset="0"/>
              </a:rPr>
              <a:t>Yann le Meur, Brest, France</a:t>
            </a:r>
          </a:p>
          <a:p>
            <a:pPr>
              <a:lnSpc>
                <a:spcPct val="114000"/>
              </a:lnSpc>
            </a:pPr>
            <a:r>
              <a:rPr lang="en-US" b="0">
                <a:solidFill>
                  <a:srgbClr val="000099"/>
                </a:solidFill>
                <a:latin typeface="Tahoma" pitchFamily="34" charset="0"/>
              </a:rPr>
              <a:t>Ian MacPhee, London, UK</a:t>
            </a:r>
          </a:p>
          <a:p>
            <a:pPr>
              <a:lnSpc>
                <a:spcPct val="114000"/>
              </a:lnSpc>
            </a:pPr>
            <a:r>
              <a:rPr lang="en-US" b="0">
                <a:solidFill>
                  <a:srgbClr val="000099"/>
                </a:solidFill>
                <a:latin typeface="Tahoma" pitchFamily="34" charset="0"/>
              </a:rPr>
              <a:t>Pierre Marquet, Limoges, France</a:t>
            </a:r>
          </a:p>
          <a:p>
            <a:pPr>
              <a:lnSpc>
                <a:spcPct val="114000"/>
              </a:lnSpc>
            </a:pPr>
            <a:r>
              <a:rPr lang="en-US" b="0">
                <a:solidFill>
                  <a:srgbClr val="000099"/>
                </a:solidFill>
                <a:latin typeface="Tahoma" pitchFamily="34" charset="0"/>
              </a:rPr>
              <a:t>Herold Metselaar, Rotterdam, The Nederlands </a:t>
            </a:r>
          </a:p>
          <a:p>
            <a:pPr>
              <a:lnSpc>
                <a:spcPct val="114000"/>
              </a:lnSpc>
            </a:pPr>
            <a:r>
              <a:rPr lang="en-US" b="0">
                <a:solidFill>
                  <a:srgbClr val="000099"/>
                </a:solidFill>
                <a:latin typeface="Tahoma" pitchFamily="34" charset="0"/>
              </a:rPr>
              <a:t>Alfred Mota, Coimbra, Portugal</a:t>
            </a:r>
          </a:p>
          <a:p>
            <a:pPr>
              <a:lnSpc>
                <a:spcPct val="114000"/>
              </a:lnSpc>
            </a:pPr>
            <a:r>
              <a:rPr lang="en-US" b="0">
                <a:solidFill>
                  <a:srgbClr val="000099"/>
                </a:solidFill>
                <a:latin typeface="Tahoma" pitchFamily="34" charset="0"/>
              </a:rPr>
              <a:t>Daniel Serón, Barcelona, Spain</a:t>
            </a:r>
          </a:p>
          <a:p>
            <a:pPr>
              <a:lnSpc>
                <a:spcPct val="114000"/>
              </a:lnSpc>
            </a:pPr>
            <a:r>
              <a:rPr lang="en-US" b="0">
                <a:solidFill>
                  <a:srgbClr val="000099"/>
                </a:solidFill>
                <a:latin typeface="Tahoma" pitchFamily="34" charset="0"/>
              </a:rPr>
              <a:t>Jean Paul Squifflet, Liege, Belgium</a:t>
            </a:r>
          </a:p>
          <a:p>
            <a:pPr>
              <a:lnSpc>
                <a:spcPct val="114000"/>
              </a:lnSpc>
            </a:pPr>
            <a:r>
              <a:rPr lang="en-US" b="0">
                <a:solidFill>
                  <a:srgbClr val="000099"/>
                </a:solidFill>
                <a:latin typeface="Tahoma" pitchFamily="34" charset="0"/>
              </a:rPr>
              <a:t>Teun van Gelder, Rotterdam, The Nederlands </a:t>
            </a:r>
          </a:p>
        </p:txBody>
      </p:sp>
      <p:sp>
        <p:nvSpPr>
          <p:cNvPr id="306181" name="CasellaDiTesto 7"/>
          <p:cNvSpPr txBox="1">
            <a:spLocks noChangeArrowheads="1"/>
          </p:cNvSpPr>
          <p:nvPr/>
        </p:nvSpPr>
        <p:spPr bwMode="auto">
          <a:xfrm>
            <a:off x="7050088" y="6475413"/>
            <a:ext cx="2058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i="1">
                <a:latin typeface="Times New Roman" pitchFamily="18" charset="0"/>
                <a:cs typeface="Times New Roman" pitchFamily="18" charset="0"/>
              </a:rPr>
              <a:t>- Transplant Int 2010 -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2"/>
          <a:srcRect t="40887"/>
          <a:stretch>
            <a:fillRect/>
          </a:stretch>
        </p:blipFill>
        <p:spPr bwMode="auto">
          <a:xfrm>
            <a:off x="530225" y="544513"/>
            <a:ext cx="792956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03" name="Picture 3"/>
          <p:cNvPicPr>
            <a:picLocks noChangeAspect="1" noChangeArrowheads="1"/>
          </p:cNvPicPr>
          <p:nvPr/>
        </p:nvPicPr>
        <p:blipFill>
          <a:blip r:embed="rId3"/>
          <a:srcRect r="49976" b="9293"/>
          <a:stretch>
            <a:fillRect/>
          </a:stretch>
        </p:blipFill>
        <p:spPr bwMode="auto">
          <a:xfrm>
            <a:off x="4495800" y="2276475"/>
            <a:ext cx="4648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0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115888"/>
            <a:ext cx="2990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0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4149725"/>
            <a:ext cx="2786063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0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149725"/>
            <a:ext cx="5389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>
            <a:off x="285750" y="5792788"/>
            <a:ext cx="8429625" cy="1587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CasellaDiTesto 4"/>
          <p:cNvSpPr txBox="1">
            <a:spLocks noChangeArrowheads="1"/>
          </p:cNvSpPr>
          <p:nvPr/>
        </p:nvSpPr>
        <p:spPr bwMode="auto">
          <a:xfrm>
            <a:off x="1244600" y="1125538"/>
            <a:ext cx="69278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>
                <a:solidFill>
                  <a:srgbClr val="0000CC"/>
                </a:solidFill>
                <a:latin typeface="Tahoma" pitchFamily="34" charset="0"/>
              </a:rPr>
              <a:t>Introduzione dei farmaci antiretrovirali equivalenti e nodi critici</a:t>
            </a:r>
            <a:r>
              <a:rPr lang="it-IT" sz="3600">
                <a:solidFill>
                  <a:srgbClr val="0000FF"/>
                </a:solidFill>
                <a:latin typeface="Tahoma" pitchFamily="34" charset="0"/>
              </a:rPr>
              <a:t/>
            </a:r>
            <a:br>
              <a:rPr lang="it-IT" sz="3600">
                <a:solidFill>
                  <a:srgbClr val="0000FF"/>
                </a:solidFill>
                <a:latin typeface="Tahoma" pitchFamily="34" charset="0"/>
              </a:rPr>
            </a:br>
            <a:endParaRPr lang="en-US" sz="3600">
              <a:solidFill>
                <a:srgbClr val="0000FF"/>
              </a:solidFill>
              <a:latin typeface="Tahoma" pitchFamily="34" charset="0"/>
            </a:endParaRPr>
          </a:p>
        </p:txBody>
      </p:sp>
      <p:pic>
        <p:nvPicPr>
          <p:cNvPr id="31949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15875"/>
            <a:ext cx="15303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492" name="Rettangolo 5"/>
          <p:cNvSpPr>
            <a:spLocks noChangeArrowheads="1"/>
          </p:cNvSpPr>
          <p:nvPr/>
        </p:nvSpPr>
        <p:spPr bwMode="auto">
          <a:xfrm>
            <a:off x="250825" y="3213100"/>
            <a:ext cx="86423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0" u="sng">
                <a:solidFill>
                  <a:srgbClr val="0000FF"/>
                </a:solidFill>
                <a:latin typeface="Tahoma" pitchFamily="34" charset="0"/>
              </a:rPr>
              <a:t>Componenti del tavolo di lavoro</a:t>
            </a:r>
          </a:p>
          <a:p>
            <a:pPr algn="ctr"/>
            <a:endParaRPr lang="it-IT" sz="2000" b="0">
              <a:solidFill>
                <a:srgbClr val="0000FF"/>
              </a:solidFill>
              <a:latin typeface="Tahoma" pitchFamily="34" charset="0"/>
            </a:endParaRPr>
          </a:p>
          <a:p>
            <a:r>
              <a:rPr lang="en-US" sz="2000" b="0">
                <a:solidFill>
                  <a:srgbClr val="000000"/>
                </a:solidFill>
                <a:latin typeface="Tahoma" pitchFamily="34" charset="0"/>
              </a:rPr>
              <a:t>Massimo Andreoni			Andrea Antinori</a:t>
            </a:r>
          </a:p>
          <a:p>
            <a:r>
              <a:rPr lang="en-US" sz="2000" b="0">
                <a:solidFill>
                  <a:srgbClr val="000000"/>
                </a:solidFill>
                <a:latin typeface="Tahoma" pitchFamily="34" charset="0"/>
              </a:rPr>
              <a:t>Alessandro Battistella			Francesco Castelli</a:t>
            </a:r>
          </a:p>
          <a:p>
            <a:r>
              <a:rPr lang="en-US" sz="2000" b="0">
                <a:solidFill>
                  <a:srgbClr val="000000"/>
                </a:solidFill>
                <a:latin typeface="Tahoma" pitchFamily="34" charset="0"/>
              </a:rPr>
              <a:t>Dario Cattaneo				Francesca Ceccherini-Silberstein</a:t>
            </a:r>
          </a:p>
          <a:p>
            <a:r>
              <a:rPr lang="en-US" sz="2000" b="0">
                <a:solidFill>
                  <a:srgbClr val="000000"/>
                </a:solidFill>
                <a:latin typeface="Tahoma" pitchFamily="34" charset="0"/>
              </a:rPr>
              <a:t>Antonella d'Arminio Monforte		Giovanni Di Perri</a:t>
            </a:r>
          </a:p>
          <a:p>
            <a:r>
              <a:rPr lang="en-US" sz="2000" b="0">
                <a:solidFill>
                  <a:srgbClr val="000000"/>
                </a:solidFill>
                <a:latin typeface="Tahoma" pitchFamily="34" charset="0"/>
              </a:rPr>
              <a:t>Andrea Gori				Cristina Mussini</a:t>
            </a:r>
          </a:p>
          <a:p>
            <a:r>
              <a:rPr lang="en-US" sz="2000" b="0">
                <a:solidFill>
                  <a:srgbClr val="000000"/>
                </a:solidFill>
                <a:latin typeface="Tahoma" pitchFamily="34" charset="0"/>
              </a:rPr>
              <a:t>Carlo Federico Perno			Giuliano Rizzardini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550" y="1598613"/>
            <a:ext cx="7200900" cy="3990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…</a:t>
            </a:r>
            <a:r>
              <a:rPr lang="it-IT" sz="3200" b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</a:t>
            </a:r>
            <a:r>
              <a:rPr lang="it-IT" sz="3200" b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il presente documento</a:t>
            </a:r>
            <a:r>
              <a:rPr lang="it-IT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it-IT" sz="3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NPS Italia Onlus</a:t>
            </a:r>
            <a:r>
              <a:rPr lang="it-IT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it-IT" sz="3200" b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intende approfondire il tema della sicurezza e </a:t>
            </a:r>
            <a:r>
              <a:rPr lang="it-IT" sz="3200" b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oppurtunità</a:t>
            </a:r>
            <a:r>
              <a:rPr lang="it-IT" sz="3200" b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del farmaco equivalente nella cura dell’infezione da HIV, affrontando problematiche di</a:t>
            </a:r>
            <a:r>
              <a:rPr lang="it-IT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it-IT" sz="3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tipo scientifico </a:t>
            </a:r>
            <a:r>
              <a:rPr lang="it-IT" sz="3200" b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relative alla prossima introduzione di tali </a:t>
            </a:r>
            <a:r>
              <a:rPr lang="it-IT" sz="3200" b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prodotti…</a:t>
            </a:r>
            <a:endParaRPr lang="it-IT" sz="3200" b="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3205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15875"/>
            <a:ext cx="15303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15875"/>
            <a:ext cx="15303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1331913" y="981075"/>
            <a:ext cx="6985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0">
                <a:solidFill>
                  <a:srgbClr val="0000FF"/>
                </a:solidFill>
                <a:latin typeface="Tahoma" pitchFamily="34" charset="0"/>
              </a:rPr>
              <a:t> identificazione dei farmaci critici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0">
                <a:solidFill>
                  <a:srgbClr val="0000FF"/>
                </a:solidFill>
                <a:latin typeface="Tahoma" pitchFamily="34" charset="0"/>
              </a:rPr>
              <a:t> verifica BE con criteri più restrittivi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0">
                <a:solidFill>
                  <a:srgbClr val="0000FF"/>
                </a:solidFill>
                <a:latin typeface="Tahoma" pitchFamily="34" charset="0"/>
              </a:rPr>
              <a:t> conferma BE nel paziente HIV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0">
                <a:solidFill>
                  <a:srgbClr val="0000FF"/>
                </a:solidFill>
                <a:latin typeface="Tahoma" pitchFamily="34" charset="0"/>
              </a:rPr>
              <a:t> controllo dello switch tra generici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0">
                <a:solidFill>
                  <a:srgbClr val="0000FF"/>
                </a:solidFill>
                <a:latin typeface="Tahoma" pitchFamily="34" charset="0"/>
              </a:rPr>
              <a:t> Verifica della qualità del generico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0">
                <a:solidFill>
                  <a:srgbClr val="0000FF"/>
                </a:solidFill>
                <a:latin typeface="Tahoma" pitchFamily="34" charset="0"/>
              </a:rPr>
              <a:t> verifica clinica (schede onco-AIFA)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0">
                <a:solidFill>
                  <a:srgbClr val="0000FF"/>
                </a:solidFill>
                <a:latin typeface="Tahoma" pitchFamily="34" charset="0"/>
              </a:rPr>
              <a:t>  trials clinici di confronto?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2"/>
          <a:srcRect l="3442" t="25412" r="6769" b="10114"/>
          <a:stretch>
            <a:fillRect/>
          </a:stretch>
        </p:blipFill>
        <p:spPr bwMode="auto">
          <a:xfrm>
            <a:off x="4787900" y="115888"/>
            <a:ext cx="36004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219" name="CasellaDiTesto 2"/>
          <p:cNvSpPr txBox="1">
            <a:spLocks noChangeArrowheads="1"/>
          </p:cNvSpPr>
          <p:nvPr/>
        </p:nvSpPr>
        <p:spPr bwMode="auto">
          <a:xfrm>
            <a:off x="107950" y="188913"/>
            <a:ext cx="38877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Tahoma" pitchFamily="34" charset="0"/>
              </a:rPr>
              <a:t>Valutazione dell’equivalenza tra medicinali contenenti lo stesso principio attivo</a:t>
            </a:r>
          </a:p>
        </p:txBody>
      </p:sp>
      <p:pic>
        <p:nvPicPr>
          <p:cNvPr id="265220" name="Picture 2"/>
          <p:cNvPicPr>
            <a:picLocks noChangeAspect="1" noChangeArrowheads="1"/>
          </p:cNvPicPr>
          <p:nvPr/>
        </p:nvPicPr>
        <p:blipFill>
          <a:blip r:embed="rId3"/>
          <a:srcRect t="15952"/>
          <a:stretch>
            <a:fillRect/>
          </a:stretch>
        </p:blipFill>
        <p:spPr bwMode="auto">
          <a:xfrm>
            <a:off x="468313" y="2781300"/>
            <a:ext cx="7986712" cy="374332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2"/>
          <a:srcRect l="2724" t="1123"/>
          <a:stretch>
            <a:fillRect/>
          </a:stretch>
        </p:blipFill>
        <p:spPr bwMode="auto">
          <a:xfrm>
            <a:off x="179388" y="1052513"/>
            <a:ext cx="3875087" cy="56165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22563" name="AutoShape 4" descr="data:image/jpeg;base64,/9j/4AAQSkZJRgABAQAAAQABAAD/2wCEAAkGBhISDxIUEhQPFBQUFRUUEA8VFA8PDw8PFRQVFRQQFBQXHCYeFxkjGRQUHy8gIycpLCwsFR4xNTAqNSYrLCkBCQoKDgwOGg8PFykcHBwpKSkpKSkpLCkpKSkpKSkpKSkpKSkpKSwpLCksKSkpLCkpLCwsLCksKSkpKSkpLCksKf/AABEIAQMAwgMBIgACEQEDEQH/xAAbAAABBQEBAAAAAAAAAAAAAAADAAECBAUGB//EAEQQAAIBAgMEBwQIAwUJAQAAAAABAgMRBCExBQYSUSJBYXGBkbETMqHBFCNCUmJy0fAHJIIVMzSS4RclQ0RTc7LC8Rb/xAAZAQADAQEBAAAAAAAAAAAAAAAAAQIDBAX/xAAoEQEBAAIBAgUEAgMAAAAAAAAAAQIRAyExEhMyQVEiUnGBBGEjQsH/2gAMAwEAAhEDEQA/APLJSI8QT2LY6wkjldWwbisWo4CQaGzWKnGfYZo1o7Jb5BFsOT64k+ORXhrF4RWN6O7kn1xCx3Uk/tRJvLjPc/Ly+HOJBInQ/wD5J/fj5WsXaG4DlrWgvL9Refh8n5eXw5PiJxkdvS/hgnriqC77fqG/2WQX/OUfKL/9ibz8fyXgycIpDSkdxU/hvBL/ABVN+C/UzcRuPbStF/0/6inPx/KvBl8OVcx1M3Ku6Ml/xI+Kt8xobrPrqLwVzTzcPlPl5fDIjIdzN2O6y++/JB4brx0d323t4ZE3mw+T8vL4ctOoRVQ73D7q4dYeMmrz4rO9nbPR367epjb97Ho0KlL2Ws4tzitFZpJ+o8eXHK6hXGybrnPaDOoQSE2bISUwsKoBBYQDY0se3YiPAxh+JPhV4YyQRYmXaAVQdVS9I2sfSJc2OsRLmyv7UdVReE/EtwqN6uXxLEKd+t+Zm+0E64eC/J+L+mxHCrm/MLHAdr8zB9uxlUZN478n458OjjsyPaWaOxqb1bXizlY13zfmyaxL5vzIvFlf9lTkx+13FDdPDy1q27M38xVtzqC0qr4o4f6XL7z8x/pcvvS82T5Of3n5mP2usnuzSWlQH/YEF9t+djmI4uf3pebFLFz+8w8nk+8/Nw+10j2TFfbf+YHLApfbf+Y5z6VLmx/pb5sc4cvuHm4fDoI4Rffl5hP7Ouspy7rnN/TGa27Ne+Mpp6SjJNdtm16Cz48sZvYmeNutL+wpP23DLilw5qN2872B77pOrTaXC+F8UbNNfu5f2bRccdNJtNJtPxRk734rjxUm9Uox7HlfTxMZd8u/6aX0ftg8IuEfiJJHRtkZIPTRXbLFFipjCCqKEIMZIexJoVjqcyI1ybIXAHTEK46AGsJImh1AAhYSJ8JCQAmxrjIkkAOpDsgwlGDk8tPV8lzFbo5NoqAnBm9gqEINKThF8muOXkjUrYalKLt7Kfak4ST52ZhefV7NZxf24tI2d1ofztD81vPL5hsTgYuOUWpLV8L4ciG7StjKV+qS9UPLOZYUpjZlHVbMp32s481JfC5yu98bYyquTXokdVs6pbbS77ecTm9+o2x9f8xzYeufhvb0/bn7k0wKYW50ohmWKEiu0GpMKF9CIKQxAZzGHGZ1OYzZFjjMASJsjEeQASlG5p4TC3M+gtDe2ZH/AOcKJtUFidlPhuurkYuIpWO24kl0ms+rJ+iOa2lSSk7aX/RixvUWdGKJzsiVSOYCtIsjcd2amFcox4o66KXJvl22+RjUpZnT4FReGV/eVVR74yjf5GPJ7NMGjglTgq9WacoUuGFKmnwqrVaXvPV53b7izR9rOHFKXSqWVLD01ZK/2pckkR/s11KKimlbOEbWSk+vv7Tv919nUlTT4EpLLPqRz5TXdrK4avx0qj4lUjFuym49CVsrq+Wdio4RjiqcklGXElJLKMr6TXI9S3hwsa2HnTklZxaX4ZdTXLM8nq0JOnn70LOL61Z/rk+3vF09hNtahO214v8AEvQxt/v8fW7bP4GtF/7zpPmoN99szH3+f89V/p9Ax9c/B+37c1cImBCwOlMEDUUCQfDsmmsezGDqaERs9McTHkMdbkRY1iVhWAHgKayXeOyVRdDxACUqWru14XT8GbOxMJKrRqO9pKSimkuXLvMilX+qeWayRtbsY2UYzglLpSjJWXWrJ56cyMuy8Z1GwGwW3xSc+NNXbs1dZvXVWsZu0aicqltFPLwWZ0eK2lONCXFbjVk5JJXvz7Tk5Lotvrd343DG7uxl0ilWKVcvVCpiEWkClqbWHqtKEM85XfZlZW82YsdS9RxH1kH3E2bpyup4p+zvFyjw3u5TjK9rdTR02ExGKq4CMqMmndp2ajKSis0m8l/oZmNxcHgW0lxyaj56vyOh3MxEI7PScoJxqyyurtWytz0Mc503ppL10qbG2diG/rIzbur1XVq3WV7pNWeeVvkc5WxlqlaEtFOpwPsvnHuvZnp2Ix8Y0W0kn8zxvbGLvVstVUk5Pm5yvb4ImSZK3Y3MBPi2hR8F6mXv1/janh6F7Y0/5+h3/qVN/F/OT7o+hGM+ufj/AKpywaEsgLHubkLKZKnVKzGix6G2h7cRUuIXhPYsiKCTRE2cpCQzGbAHZOT6PkCuSb17kATpZXXPNGvs3EVPdhxeEOJ5+Jn0cK5xvHVGjs3aVWHRjHTqzXmTVxZxvEqclN3lKUbdT05eRnYulw8SfJeps4LDzrVFUq5JaLRd5Q3jsqsrNNcLtbNaoUmiyu2NMq10EjMjVasWlTbD4eF5x7wL1LOEdpp8syKuOs2ZPjpODSbi84N2V0b+wajp3lGnhr24WpVFFvO+SS4r9WhiVcFUpqGJpxbg0lUtpyudDs7e7CQjlRV3q3TUp37GyMl42NDauJaoJy4VJ/Zi21xPSKbs2ea7Yw7hWd9W0335pnomxMJPH4uM2nGjB9CPPnL5HG/xEh7PGuKytfL+uQsJ4f2Mru/g+Aq2xdJ8mvUbfjPFSfOMfSxQwOOjKrB6NWunzLe9U+Ktf8MfQizWX6VLtzUh0iVSI0DQ0ZCpwHZOmPYTURBLiJ2ekJECUiBu5U7kJMYQAyJXzZDrFfMDX8Cr/uxv7MocVSPF15X63Ht5nP7Olkze2dXtVhfmKCtnebZyWF4uuLS7Hd205HHbSnmlyjb4nebcftMJJL7LTfhZ38jzraEumxX1HOyoCnIeVS+hGw9iRFILQfSXl5g2SazEb1XdLG1nQUKbhZ6wnCM4SWji1rr29Zs4LdmM5XjT4YyTfs+qyetNv7L6r6GBuJi/q0+U07dksmj03DYiMrWylGDjw9eVv0RHDfFNX2p8n03c93O70KthaFB4ap7OE5xg1BKEk2rpcWuiZ5Xv7Uc8Zm23wRu3m2+1nru+8+PD4fhziqyk2tL2krHjW80+LGVOxJeROV/y6+IeE+hhxLP0meV25LRXzsgNSNpFimzSiAuVxWCypEWhWL2A2TgiMlmEpE0xRD8IwjDbGExM3cphmOMBotjyQ0gk16IRwfZj6aXadNh8P0k/xHJ4OVpo7rZaT4H23+A4VaVWooxmn1xXoeX46tebPSNr1LRqPlD5HmM30mK9xD0dQkog4rrDt5CaRXkswuIhZshUWa7y9tCl0pLl+iEJHWfw2xF6sYdV9Objmvkep4Khaop/e40/NL5niu4uM9niYv8AEvJ5HvGDSah2Kb+MWPjmt/lHJ7M2vDiw+JhL7PFJdjS4k/NHh21pXxVV9p7ttCahQxkn1xkl4q1vieC4jOrUfb8icp9f6/6rDt+1XEwyuPh5ZFqlR4lKPNO3eijQ5DV2q3xAkr3JTeRGiwPuBUiRhILV6wNiKqLHGIHYcStmYzHY0jdyEhrDoTA0ZILPq7l6ELE5O6T8ACMMmdhu/iLxtyONZ0Ow61pr8S+JO9U72bG8FThw9R87L4nnnWzst6MV/LwXN3fgjjUF7idlmlC8RUyxho5IrSyb7xNEaxsbVp2rVVyfyRk1Fkbu35J13Uj7tVKcH2NJNeaJt6w57qGyZcNRfvtPdt1NoqpRjLr4Wn35X9DwOnLhnF9q9T1XcrHOMasOS449w8brP8pzm8W7vnieDBVfxzivDV/+J4qven+Y9W/iDib06EF9puT8rfM8mk+nPvZO98l/Ax6Yxc2ZL66Ha0rd+XzKNalw1qi5Sa+Jo7Fnw1VN6QjKb/pizMpNvN6yu33t3H/soq8shYd5AsTIPQWRQndGUQFsyzPUBPUiqiQ5G4hKJIiyYNm7kOIQgBElyGEBmNPZta3C+RmyLWBlk0Rn22rEbeLEX4FyT+LMWCzLW0qvFPyXkVIsYaFB5AMX7xOnPIFiJXfgC7eiVLNWNGhLjw7i/eou6/7ctfJ2MzDvMvYetwVIyfuvozX4ZZMnKHAJ6Hf7q4q1Sm3pOHC/GNvVI4PEU+GUo8tO1dTOo3aq3oxfXF+GT6zHmy8Os/heM3uOg3lq8damv+nRj/mk2/RI87rL62f5mdzXq8dWcubsuxQSj8jh6397P8z9SeLLxcmScprGJ+04aVTnJKC8Xd/BAI6DYmWUV2tv0XzE30WdEKKleeZZw9QpzRPD1bMpEvVcrFerqWZSugEo5E1pO6HEIXCIlaT0IhJLIGjZyEPEVhogDjjCQAg2EebAsenK1+5k5dlRWryvJ97IxiM9SUEENNkW8g/sLrIr1I2GBKbzLTV4tFNF6k8iV4lUqcUISeq6Mu9aPyNndub4ZJaXz7mjBeTa6nn4o1t3KlpzXNJ/Ex5p/jq8L9TqNmNOK621JtWa4XfLPR31OLxLtVqfnl6s7HA1koyXWpNcNn7t30uLTJ2y1zRxeNf1tT88jD+N68j5fTAm7y7hq2g1MaqztZzsqt5hqMF1+QFdZZwqGmd1mE1bRog0WOHIEo6k3s0gNhwthEbUEwTCXISN3KSGZJRGsBmYkMxIAdj0ln5iJ4WN5Lx9Cb2OK04WZCOpcxkLMptixuzrQoWasVsRDMuYfASVNTlJRT91azkudupAa9HLn6hLL2XZ0VGw9GRXkwtGQ0wStzNTdzOr2cPzRmzWRobvU7za/C793FEy5fRV4+p0+FqpSqXaXSTUftSulous47a39/V/OzrcLWSnJ9isudsrJdb7Ectt+NsTU7bNeKOX+N67+GnL6VWBCqwkAUzvZeyuXMIwNGbUlbJ88jcw+0Xw2qRjUjykukvyyWaJytnaFjFWbBRWRYx0IrODbi9L+9F9cZdvqVuIm3ca+5CG4xEgFoYmiLR0OUyEMPFXAIsZE6tlp4kIoDSDYP3wQfBrpPuJy7KguNp3t3My4ZSz0Wq59hsTfSj4mZi4Wk12meHwrIdYpzd27v0XJBnHIo4eWZewtKdWfBTSb5vKMVzbNNCX5Zk1mEoot7e2X9Hq+zc4zfDGUpRuknLPh8CvhojTB3HI0t3sqku753+RSsae7sc6j7UvX9TDmv0VtjOrbwmdWVlfocVuSSzfqc3vRC2IT+9FW82b1JfXZ/c5tdemXUZG90Fx02vu2OPg6ckack+lkQAz1Dw0ASXSzPSYeyFLU0YPIlW2I+D2lK8ks2tXbrsV6eIuu0KWNSq1NeT/AGmCkxpSvkNIixcpuIREYRrNhpIkhOJs5gZISlZB1TvqBdP9vz0QtnoNjolK6Xj3fBELgaRYwbtdlYPSdkLLscFqyzXiV8ZG8e4lOeaHehMmhtRXM3cHiVh6HFrOei5vq8EjFhHPsCYjEcUlyirRXzLI9am5Nyk7yk7t82w1KNkDpyuEhITSCSZv7s0l7Kcn1yt3LS5z8tDqtiRUaMFq2rtdTvmcv8m/Rprxz6im3GvGUZcLVNviy6m11mbvRC9OL+60vPr+BoV6qeKppS4LQdpJ2aknlZ95X2zRvhu1K/xuc2HTLGtMusrmoaAauoaiuiCqrM9Jy+zot19qKMlCfuy0f3Z/o/0Bb2bJVKoqlP3Z6paRl/qYtCZs4zHuphrNq6te/NPUqFl32xIatjyFAVSRne7WTogIjxCAl3Rk6clZ8/213Zr4kZoijWzbCVO+uS7OfmVass335+GhYayf7y/ditP9BaCEtF++tjodisMETc8iAgBMnCZAQAusrN5lgrTYjgyqZFmCyRQg7svRkKrlF6jocftdYemoxUeNxSS1t2s56MtO9FPEVnOTk9WzLPjmdm+0X4/D2FqYybnxOTcufy7jodn7SjWoyhL3lF2/fI5VILRrOElKOq/dh8nFM506aRhncaPTllblkDrIlxXk2uvPzHnG6LgCp6hKtS0WuptP1IxhoNidGMBRmPOQGLJMhe0riGsIA1ZoHYt1KYBwNnOFN5AGyxVWTKwgQhhwBDCuMmAOJiGYAxWmyyVKgGnQ1LUZZoqwDUZZiVOyy2Uy1UlkVkIUkMmJiY0jUmWaauinTZdoaCXibhA4hZP99aDsHXXRfcJVUETSIEkxGnYcVhCN0VVFaSEI2c4NZdFlAQgBDIQgBMURhCCT6hpCEAPQV5eD9ChVeYhDhUWHuk6GohCUJiHn5EVoOImmlw9EjVWSEIZIvQvYX3fAQhKx7nqkJ+6+75iEClGSFFCEIxRCEIP/2Q=="/>
          <p:cNvSpPr>
            <a:spLocks noChangeAspect="1" noChangeArrowheads="1"/>
          </p:cNvSpPr>
          <p:nvPr/>
        </p:nvSpPr>
        <p:spPr bwMode="auto">
          <a:xfrm>
            <a:off x="107950" y="98425"/>
            <a:ext cx="896461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44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…l’importante è che se ne parli…</a:t>
            </a:r>
          </a:p>
        </p:txBody>
      </p:sp>
      <p:pic>
        <p:nvPicPr>
          <p:cNvPr id="322564" name="Picture 2"/>
          <p:cNvPicPr>
            <a:picLocks noChangeAspect="1" noChangeArrowheads="1"/>
          </p:cNvPicPr>
          <p:nvPr/>
        </p:nvPicPr>
        <p:blipFill>
          <a:blip r:embed="rId3"/>
          <a:srcRect t="13684"/>
          <a:stretch>
            <a:fillRect/>
          </a:stretch>
        </p:blipFill>
        <p:spPr bwMode="auto">
          <a:xfrm>
            <a:off x="4514850" y="1052513"/>
            <a:ext cx="4197350" cy="56165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ext Box 9"/>
          <p:cNvSpPr txBox="1">
            <a:spLocks noChangeArrowheads="1"/>
          </p:cNvSpPr>
          <p:nvPr/>
        </p:nvSpPr>
        <p:spPr bwMode="auto">
          <a:xfrm>
            <a:off x="428625" y="3429000"/>
            <a:ext cx="2416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0000FF"/>
                </a:solidFill>
                <a:latin typeface="Times New Roman" pitchFamily="18" charset="0"/>
              </a:rPr>
              <a:t>Grazie!</a:t>
            </a:r>
          </a:p>
        </p:txBody>
      </p:sp>
      <p:pic>
        <p:nvPicPr>
          <p:cNvPr id="310275" name="Picture 7" descr="bergam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2408238"/>
            <a:ext cx="410686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76" name="Picture 11" descr="bergamo_citta_al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2875"/>
            <a:ext cx="380523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77" name="Picture 4" descr="http://farm6.staticflickr.com/5228/5739787259_ae93be680e_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4113" y="71438"/>
            <a:ext cx="38544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78" name="Picture 69" descr="Bergamo Alta di Massimo Mannucci"/>
          <p:cNvPicPr>
            <a:picLocks noChangeAspect="1" noChangeArrowheads="1"/>
          </p:cNvPicPr>
          <p:nvPr/>
        </p:nvPicPr>
        <p:blipFill>
          <a:blip r:embed="rId5"/>
          <a:srcRect l="5238" t="18106" r="5222" b="20313"/>
          <a:stretch>
            <a:fillRect/>
          </a:stretch>
        </p:blipFill>
        <p:spPr bwMode="auto">
          <a:xfrm>
            <a:off x="357188" y="5264150"/>
            <a:ext cx="8358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279" name="Text Box 70"/>
          <p:cNvSpPr txBox="1">
            <a:spLocks noChangeArrowheads="1"/>
          </p:cNvSpPr>
          <p:nvPr/>
        </p:nvSpPr>
        <p:spPr bwMode="auto">
          <a:xfrm>
            <a:off x="500063" y="6478588"/>
            <a:ext cx="1404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solidFill>
                  <a:srgbClr val="FFFF00"/>
                </a:solidFill>
                <a:latin typeface="Monotype Corsiva" pitchFamily="66" charset="0"/>
              </a:rPr>
              <a:t>Bergamo, città alta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CasellaDiTesto 4"/>
          <p:cNvSpPr txBox="1">
            <a:spLocks noChangeArrowheads="1"/>
          </p:cNvSpPr>
          <p:nvPr/>
        </p:nvSpPr>
        <p:spPr bwMode="auto">
          <a:xfrm>
            <a:off x="395288" y="5445125"/>
            <a:ext cx="828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2925" indent="-542925" algn="just"/>
            <a:r>
              <a:rPr lang="en-US" sz="2000" b="0">
                <a:solidFill>
                  <a:srgbClr val="0000CC"/>
                </a:solidFill>
                <a:latin typeface="Tahoma" pitchFamily="34" charset="0"/>
              </a:rPr>
              <a:t>NB: questo però vale solo per i farmaci attivi a livello sistemico (per i farmaci che agiscono localmente l’assorbimento sistemico rappresenta un effetto indesiderato…)</a:t>
            </a:r>
          </a:p>
        </p:txBody>
      </p:sp>
      <p:grpSp>
        <p:nvGrpSpPr>
          <p:cNvPr id="266243" name="Gruppo 4"/>
          <p:cNvGrpSpPr>
            <a:grpSpLocks/>
          </p:cNvGrpSpPr>
          <p:nvPr/>
        </p:nvGrpSpPr>
        <p:grpSpPr bwMode="auto">
          <a:xfrm>
            <a:off x="1763713" y="104775"/>
            <a:ext cx="5986462" cy="4837113"/>
            <a:chOff x="1763688" y="104175"/>
            <a:chExt cx="5986487" cy="4837713"/>
          </a:xfrm>
        </p:grpSpPr>
        <p:pic>
          <p:nvPicPr>
            <p:cNvPr id="26624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63713" y="171450"/>
              <a:ext cx="5986462" cy="477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ttangolo 3"/>
            <p:cNvSpPr/>
            <p:nvPr/>
          </p:nvSpPr>
          <p:spPr>
            <a:xfrm>
              <a:off x="1763688" y="104175"/>
              <a:ext cx="1223967" cy="4048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15875"/>
            <a:ext cx="8826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1258888" y="107950"/>
            <a:ext cx="75977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Il disegno degli studi di </a:t>
            </a:r>
            <a:r>
              <a:rPr lang="it-IT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bioequivalenza</a:t>
            </a:r>
            <a:endParaRPr lang="it-IT" sz="3200" b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8292" name="Picture 2"/>
          <p:cNvPicPr>
            <a:picLocks noChangeAspect="1" noChangeArrowheads="1"/>
          </p:cNvPicPr>
          <p:nvPr/>
        </p:nvPicPr>
        <p:blipFill>
          <a:blip r:embed="rId3"/>
          <a:srcRect t="16939" b="24715"/>
          <a:stretch>
            <a:fillRect/>
          </a:stretch>
        </p:blipFill>
        <p:spPr bwMode="auto">
          <a:xfrm>
            <a:off x="179388" y="1268413"/>
            <a:ext cx="8748712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293" name="CasellaDiTesto 5"/>
          <p:cNvSpPr txBox="1">
            <a:spLocks noChangeArrowheads="1"/>
          </p:cNvSpPr>
          <p:nvPr/>
        </p:nvSpPr>
        <p:spPr bwMode="auto">
          <a:xfrm>
            <a:off x="225425" y="4298950"/>
            <a:ext cx="849153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0">
                <a:solidFill>
                  <a:srgbClr val="000099"/>
                </a:solidFill>
                <a:latin typeface="Tahoma" pitchFamily="34" charset="0"/>
              </a:rPr>
              <a:t> disegno a due periodi, due sequenze, randomizzato in cross-over</a:t>
            </a:r>
          </a:p>
          <a:p>
            <a:pPr>
              <a:buFont typeface="Wingdings" pitchFamily="2" charset="2"/>
              <a:buChar char="ü"/>
            </a:pPr>
            <a:r>
              <a:rPr lang="en-US" sz="2000" b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en-US" sz="2000" b="0" u="sng">
                <a:solidFill>
                  <a:srgbClr val="0000FF"/>
                </a:solidFill>
                <a:latin typeface="Tahoma" pitchFamily="34" charset="0"/>
              </a:rPr>
              <a:t>dose singola</a:t>
            </a:r>
          </a:p>
          <a:p>
            <a:pPr>
              <a:buFont typeface="Wingdings" pitchFamily="2" charset="2"/>
              <a:buChar char="ü"/>
            </a:pPr>
            <a:r>
              <a:rPr lang="en-US" sz="2000" b="0">
                <a:solidFill>
                  <a:srgbClr val="000099"/>
                </a:solidFill>
                <a:latin typeface="Tahoma" pitchFamily="34" charset="0"/>
              </a:rPr>
              <a:t>non meno di 12 </a:t>
            </a:r>
            <a:r>
              <a:rPr lang="en-US" sz="2000" b="0" u="sng">
                <a:solidFill>
                  <a:srgbClr val="0000FF"/>
                </a:solidFill>
                <a:latin typeface="Tahoma" pitchFamily="34" charset="0"/>
              </a:rPr>
              <a:t>volontari sani</a:t>
            </a:r>
            <a:r>
              <a:rPr lang="en-US" sz="2000" b="0">
                <a:solidFill>
                  <a:srgbClr val="000099"/>
                </a:solidFill>
                <a:latin typeface="Tahoma" pitchFamily="34" charset="0"/>
              </a:rPr>
              <a:t>(prevalentemente maschi)</a:t>
            </a:r>
          </a:p>
          <a:p>
            <a:pPr>
              <a:buFont typeface="Wingdings" pitchFamily="2" charset="2"/>
              <a:buChar char="ü"/>
            </a:pPr>
            <a:r>
              <a:rPr lang="en-US" sz="2000" b="0">
                <a:solidFill>
                  <a:srgbClr val="000099"/>
                </a:solidFill>
                <a:latin typeface="Tahoma" pitchFamily="34" charset="0"/>
              </a:rPr>
              <a:t> maggiorenni con indice di massa corporea compreso tra 18.5-30 Kg/m2</a:t>
            </a:r>
          </a:p>
          <a:p>
            <a:pPr>
              <a:buFont typeface="Wingdings" pitchFamily="2" charset="2"/>
              <a:buChar char="ü"/>
            </a:pPr>
            <a:r>
              <a:rPr lang="en-US" sz="2000" b="0">
                <a:solidFill>
                  <a:srgbClr val="000099"/>
                </a:solidFill>
                <a:latin typeface="Tahoma" pitchFamily="34" charset="0"/>
              </a:rPr>
              <a:t> meglio se non fumatori e senza pregressi di abuso di alcool/droghe</a:t>
            </a:r>
          </a:p>
          <a:p>
            <a:pPr>
              <a:buFont typeface="Wingdings" pitchFamily="2" charset="2"/>
              <a:buChar char="ü"/>
            </a:pPr>
            <a:r>
              <a:rPr lang="en-US" sz="2000" b="0">
                <a:solidFill>
                  <a:srgbClr val="000099"/>
                </a:solidFill>
                <a:latin typeface="Tahoma" pitchFamily="34" charset="0"/>
              </a:rPr>
              <a:t> gli studi di bioequivalenza da svlgersi preferibilmente a digiuno </a:t>
            </a:r>
          </a:p>
          <a:p>
            <a:pPr>
              <a:buFont typeface="Wingdings" pitchFamily="2" charset="2"/>
              <a:buChar char="ü"/>
            </a:pPr>
            <a:r>
              <a:rPr lang="en-US" sz="2000" b="0">
                <a:solidFill>
                  <a:srgbClr val="000099"/>
                </a:solidFill>
                <a:latin typeface="Tahoma" pitchFamily="34" charset="0"/>
              </a:rPr>
              <a:t> parametri farmacocinetici: AUC</a:t>
            </a:r>
            <a:r>
              <a:rPr lang="en-US" sz="2000" b="0" baseline="-25000">
                <a:solidFill>
                  <a:srgbClr val="000099"/>
                </a:solidFill>
                <a:latin typeface="Tahoma" pitchFamily="34" charset="0"/>
              </a:rPr>
              <a:t>0-t</a:t>
            </a:r>
            <a:r>
              <a:rPr lang="en-US" sz="2000" b="0">
                <a:solidFill>
                  <a:srgbClr val="000099"/>
                </a:solidFill>
                <a:latin typeface="Tahoma" pitchFamily="34" charset="0"/>
              </a:rPr>
              <a:t>, AUC</a:t>
            </a:r>
            <a:r>
              <a:rPr lang="en-US" sz="2000" b="0" baseline="-25000">
                <a:solidFill>
                  <a:srgbClr val="000099"/>
                </a:solidFill>
                <a:latin typeface="Tahoma" pitchFamily="34" charset="0"/>
              </a:rPr>
              <a:t>0-inf</a:t>
            </a:r>
            <a:r>
              <a:rPr lang="en-US" sz="2000" b="0">
                <a:solidFill>
                  <a:srgbClr val="000099"/>
                </a:solidFill>
                <a:latin typeface="Tahoma" pitchFamily="34" charset="0"/>
              </a:rPr>
              <a:t>, and C</a:t>
            </a:r>
            <a:r>
              <a:rPr lang="en-US" sz="2000" b="0" baseline="-25000">
                <a:solidFill>
                  <a:srgbClr val="000099"/>
                </a:solidFill>
                <a:latin typeface="Tahoma" pitchFamily="34" charset="0"/>
              </a:rPr>
              <a:t>max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5"/>
          <p:cNvSpPr txBox="1">
            <a:spLocks noChangeArrowheads="1"/>
          </p:cNvSpPr>
          <p:nvPr/>
        </p:nvSpPr>
        <p:spPr bwMode="auto">
          <a:xfrm>
            <a:off x="214313" y="115888"/>
            <a:ext cx="8748712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800" u="sng">
                <a:solidFill>
                  <a:srgbClr val="C00000"/>
                </a:solidFill>
                <a:latin typeface="Arial" charset="0"/>
                <a:cs typeface="Arial" charset="0"/>
              </a:rPr>
              <a:t>Aspetti Metodologici</a:t>
            </a:r>
          </a:p>
        </p:txBody>
      </p:sp>
      <p:sp>
        <p:nvSpPr>
          <p:cNvPr id="269314" name="Rectangle 5"/>
          <p:cNvSpPr txBox="1">
            <a:spLocks noChangeArrowheads="1"/>
          </p:cNvSpPr>
          <p:nvPr/>
        </p:nvSpPr>
        <p:spPr bwMode="auto">
          <a:xfrm>
            <a:off x="180975" y="971550"/>
            <a:ext cx="8748713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69315" name="Text Box 4"/>
          <p:cNvSpPr txBox="1">
            <a:spLocks noChangeArrowheads="1"/>
          </p:cNvSpPr>
          <p:nvPr/>
        </p:nvSpPr>
        <p:spPr bwMode="auto">
          <a:xfrm>
            <a:off x="250825" y="908050"/>
            <a:ext cx="8516938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3366"/>
                </a:solidFill>
                <a:latin typeface="Tahoma" pitchFamily="34" charset="0"/>
              </a:rPr>
              <a:t>Per eseguire studi di bioequivalenza per il farmaco A devo fare i seguenti prelievi:”</a:t>
            </a:r>
          </a:p>
          <a:p>
            <a:r>
              <a:rPr lang="en-US" b="0">
                <a:solidFill>
                  <a:srgbClr val="003366"/>
                </a:solidFill>
                <a:latin typeface="Tahoma" pitchFamily="34" charset="0"/>
              </a:rPr>
              <a:t>- predose</a:t>
            </a:r>
          </a:p>
          <a:p>
            <a:r>
              <a:rPr lang="en-US" b="0">
                <a:solidFill>
                  <a:srgbClr val="003366"/>
                </a:solidFill>
                <a:latin typeface="Tahoma" pitchFamily="34" charset="0"/>
              </a:rPr>
              <a:t>- 5 min</a:t>
            </a:r>
          </a:p>
          <a:p>
            <a:r>
              <a:rPr lang="en-US" b="0">
                <a:solidFill>
                  <a:srgbClr val="003366"/>
                </a:solidFill>
                <a:latin typeface="Tahoma" pitchFamily="34" charset="0"/>
              </a:rPr>
              <a:t>- 10 min</a:t>
            </a:r>
          </a:p>
          <a:p>
            <a:r>
              <a:rPr lang="en-US" b="0">
                <a:solidFill>
                  <a:srgbClr val="003366"/>
                </a:solidFill>
                <a:latin typeface="Tahoma" pitchFamily="34" charset="0"/>
              </a:rPr>
              <a:t>- 15 min</a:t>
            </a:r>
          </a:p>
          <a:p>
            <a:r>
              <a:rPr lang="en-US" b="0">
                <a:solidFill>
                  <a:srgbClr val="003366"/>
                </a:solidFill>
                <a:latin typeface="Tahoma" pitchFamily="34" charset="0"/>
              </a:rPr>
              <a:t>- 20 min</a:t>
            </a:r>
          </a:p>
          <a:p>
            <a:r>
              <a:rPr lang="en-US" b="0">
                <a:solidFill>
                  <a:srgbClr val="003366"/>
                </a:solidFill>
                <a:latin typeface="Tahoma" pitchFamily="34" charset="0"/>
              </a:rPr>
              <a:t>- 25 min</a:t>
            </a:r>
          </a:p>
          <a:p>
            <a:r>
              <a:rPr lang="en-US" b="0">
                <a:solidFill>
                  <a:srgbClr val="003366"/>
                </a:solidFill>
                <a:latin typeface="Tahoma" pitchFamily="34" charset="0"/>
              </a:rPr>
              <a:t>- 30 min</a:t>
            </a:r>
          </a:p>
          <a:p>
            <a:r>
              <a:rPr lang="en-US" b="0">
                <a:solidFill>
                  <a:srgbClr val="003366"/>
                </a:solidFill>
                <a:latin typeface="Tahoma" pitchFamily="34" charset="0"/>
              </a:rPr>
              <a:t>- 35 min</a:t>
            </a:r>
          </a:p>
          <a:p>
            <a:r>
              <a:rPr lang="en-US" b="0">
                <a:solidFill>
                  <a:srgbClr val="003366"/>
                </a:solidFill>
                <a:latin typeface="Tahoma" pitchFamily="34" charset="0"/>
              </a:rPr>
              <a:t>- 40 min</a:t>
            </a:r>
          </a:p>
          <a:p>
            <a:r>
              <a:rPr lang="en-US" b="0">
                <a:solidFill>
                  <a:srgbClr val="003366"/>
                </a:solidFill>
                <a:latin typeface="Tahoma" pitchFamily="34" charset="0"/>
              </a:rPr>
              <a:t>- 50 min</a:t>
            </a:r>
          </a:p>
          <a:p>
            <a:r>
              <a:rPr lang="en-US" b="0">
                <a:solidFill>
                  <a:srgbClr val="003366"/>
                </a:solidFill>
                <a:latin typeface="Tahoma" pitchFamily="34" charset="0"/>
              </a:rPr>
              <a:t>- 1 h</a:t>
            </a:r>
          </a:p>
          <a:p>
            <a:r>
              <a:rPr lang="en-US" b="0">
                <a:solidFill>
                  <a:srgbClr val="003366"/>
                </a:solidFill>
                <a:latin typeface="Tahoma" pitchFamily="34" charset="0"/>
              </a:rPr>
              <a:t>- 1.5 h</a:t>
            </a:r>
          </a:p>
          <a:p>
            <a:r>
              <a:rPr lang="en-US" b="0">
                <a:solidFill>
                  <a:srgbClr val="003366"/>
                </a:solidFill>
                <a:latin typeface="Tahoma" pitchFamily="34" charset="0"/>
              </a:rPr>
              <a:t>- 2 h</a:t>
            </a:r>
          </a:p>
          <a:p>
            <a:r>
              <a:rPr lang="en-US" b="0">
                <a:solidFill>
                  <a:srgbClr val="003366"/>
                </a:solidFill>
                <a:latin typeface="Tahoma" pitchFamily="34" charset="0"/>
              </a:rPr>
              <a:t>- 3 h</a:t>
            </a:r>
          </a:p>
          <a:p>
            <a:r>
              <a:rPr lang="en-US" b="0">
                <a:solidFill>
                  <a:srgbClr val="003366"/>
                </a:solidFill>
                <a:latin typeface="Tahoma" pitchFamily="34" charset="0"/>
              </a:rPr>
              <a:t>- 4 h</a:t>
            </a:r>
          </a:p>
          <a:p>
            <a:r>
              <a:rPr lang="en-US" b="0">
                <a:solidFill>
                  <a:srgbClr val="003366"/>
                </a:solidFill>
                <a:latin typeface="Tahoma" pitchFamily="34" charset="0"/>
              </a:rPr>
              <a:t>- 6 h</a:t>
            </a:r>
          </a:p>
          <a:p>
            <a:r>
              <a:rPr lang="en-US" b="0">
                <a:solidFill>
                  <a:srgbClr val="003366"/>
                </a:solidFill>
                <a:latin typeface="Tahoma" pitchFamily="34" charset="0"/>
              </a:rPr>
              <a:t>-12 h</a:t>
            </a:r>
          </a:p>
          <a:p>
            <a:r>
              <a:rPr lang="en-US" b="0">
                <a:solidFill>
                  <a:srgbClr val="003366"/>
                </a:solidFill>
                <a:latin typeface="Tahoma" pitchFamily="34" charset="0"/>
              </a:rPr>
              <a:t>- 16 h</a:t>
            </a:r>
          </a:p>
          <a:p>
            <a:r>
              <a:rPr lang="en-US" b="0">
                <a:solidFill>
                  <a:srgbClr val="003366"/>
                </a:solidFill>
                <a:latin typeface="Tahoma" pitchFamily="34" charset="0"/>
              </a:rPr>
              <a:t>- 24 h</a:t>
            </a:r>
          </a:p>
        </p:txBody>
      </p:sp>
      <p:sp>
        <p:nvSpPr>
          <p:cNvPr id="269316" name="Line 5"/>
          <p:cNvSpPr>
            <a:spLocks noChangeShapeType="1"/>
          </p:cNvSpPr>
          <p:nvPr/>
        </p:nvSpPr>
        <p:spPr bwMode="auto">
          <a:xfrm>
            <a:off x="3332163" y="1993900"/>
            <a:ext cx="1587" cy="387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17" name="Line 6"/>
          <p:cNvSpPr>
            <a:spLocks noChangeShapeType="1"/>
          </p:cNvSpPr>
          <p:nvPr/>
        </p:nvSpPr>
        <p:spPr bwMode="auto">
          <a:xfrm>
            <a:off x="3294063" y="58705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18" name="Line 7"/>
          <p:cNvSpPr>
            <a:spLocks noChangeShapeType="1"/>
          </p:cNvSpPr>
          <p:nvPr/>
        </p:nvSpPr>
        <p:spPr bwMode="auto">
          <a:xfrm>
            <a:off x="3294063" y="50990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19" name="Line 8"/>
          <p:cNvSpPr>
            <a:spLocks noChangeShapeType="1"/>
          </p:cNvSpPr>
          <p:nvPr/>
        </p:nvSpPr>
        <p:spPr bwMode="auto">
          <a:xfrm>
            <a:off x="3294063" y="43180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20" name="Line 9"/>
          <p:cNvSpPr>
            <a:spLocks noChangeShapeType="1"/>
          </p:cNvSpPr>
          <p:nvPr/>
        </p:nvSpPr>
        <p:spPr bwMode="auto">
          <a:xfrm>
            <a:off x="3294063" y="35464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21" name="Line 10"/>
          <p:cNvSpPr>
            <a:spLocks noChangeShapeType="1"/>
          </p:cNvSpPr>
          <p:nvPr/>
        </p:nvSpPr>
        <p:spPr bwMode="auto">
          <a:xfrm>
            <a:off x="3294063" y="27654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22" name="Line 11"/>
          <p:cNvSpPr>
            <a:spLocks noChangeShapeType="1"/>
          </p:cNvSpPr>
          <p:nvPr/>
        </p:nvSpPr>
        <p:spPr bwMode="auto">
          <a:xfrm>
            <a:off x="3294063" y="19939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23" name="Line 12"/>
          <p:cNvSpPr>
            <a:spLocks noChangeShapeType="1"/>
          </p:cNvSpPr>
          <p:nvPr/>
        </p:nvSpPr>
        <p:spPr bwMode="auto">
          <a:xfrm>
            <a:off x="3332163" y="5870575"/>
            <a:ext cx="49053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24" name="Line 13"/>
          <p:cNvSpPr>
            <a:spLocks noChangeShapeType="1"/>
          </p:cNvSpPr>
          <p:nvPr/>
        </p:nvSpPr>
        <p:spPr bwMode="auto">
          <a:xfrm flipV="1">
            <a:off x="3332163" y="587057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25" name="Line 14"/>
          <p:cNvSpPr>
            <a:spLocks noChangeShapeType="1"/>
          </p:cNvSpPr>
          <p:nvPr/>
        </p:nvSpPr>
        <p:spPr bwMode="auto">
          <a:xfrm flipV="1">
            <a:off x="3741738" y="587057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26" name="Line 15"/>
          <p:cNvSpPr>
            <a:spLocks noChangeShapeType="1"/>
          </p:cNvSpPr>
          <p:nvPr/>
        </p:nvSpPr>
        <p:spPr bwMode="auto">
          <a:xfrm flipV="1">
            <a:off x="4151313" y="587057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27" name="Line 16"/>
          <p:cNvSpPr>
            <a:spLocks noChangeShapeType="1"/>
          </p:cNvSpPr>
          <p:nvPr/>
        </p:nvSpPr>
        <p:spPr bwMode="auto">
          <a:xfrm flipV="1">
            <a:off x="4560888" y="587057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28" name="Line 17"/>
          <p:cNvSpPr>
            <a:spLocks noChangeShapeType="1"/>
          </p:cNvSpPr>
          <p:nvPr/>
        </p:nvSpPr>
        <p:spPr bwMode="auto">
          <a:xfrm flipV="1">
            <a:off x="4970463" y="587057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29" name="Line 18"/>
          <p:cNvSpPr>
            <a:spLocks noChangeShapeType="1"/>
          </p:cNvSpPr>
          <p:nvPr/>
        </p:nvSpPr>
        <p:spPr bwMode="auto">
          <a:xfrm flipV="1">
            <a:off x="5380038" y="587057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30" name="Line 19"/>
          <p:cNvSpPr>
            <a:spLocks noChangeShapeType="1"/>
          </p:cNvSpPr>
          <p:nvPr/>
        </p:nvSpPr>
        <p:spPr bwMode="auto">
          <a:xfrm flipV="1">
            <a:off x="5789613" y="587057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31" name="Line 20"/>
          <p:cNvSpPr>
            <a:spLocks noChangeShapeType="1"/>
          </p:cNvSpPr>
          <p:nvPr/>
        </p:nvSpPr>
        <p:spPr bwMode="auto">
          <a:xfrm flipV="1">
            <a:off x="6189663" y="587057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32" name="Line 21"/>
          <p:cNvSpPr>
            <a:spLocks noChangeShapeType="1"/>
          </p:cNvSpPr>
          <p:nvPr/>
        </p:nvSpPr>
        <p:spPr bwMode="auto">
          <a:xfrm flipV="1">
            <a:off x="6599238" y="587057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33" name="Line 22"/>
          <p:cNvSpPr>
            <a:spLocks noChangeShapeType="1"/>
          </p:cNvSpPr>
          <p:nvPr/>
        </p:nvSpPr>
        <p:spPr bwMode="auto">
          <a:xfrm flipV="1">
            <a:off x="7008813" y="587057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34" name="Line 23"/>
          <p:cNvSpPr>
            <a:spLocks noChangeShapeType="1"/>
          </p:cNvSpPr>
          <p:nvPr/>
        </p:nvSpPr>
        <p:spPr bwMode="auto">
          <a:xfrm flipV="1">
            <a:off x="7418388" y="587057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35" name="Line 24"/>
          <p:cNvSpPr>
            <a:spLocks noChangeShapeType="1"/>
          </p:cNvSpPr>
          <p:nvPr/>
        </p:nvSpPr>
        <p:spPr bwMode="auto">
          <a:xfrm flipV="1">
            <a:off x="7827963" y="587057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36" name="Line 25"/>
          <p:cNvSpPr>
            <a:spLocks noChangeShapeType="1"/>
          </p:cNvSpPr>
          <p:nvPr/>
        </p:nvSpPr>
        <p:spPr bwMode="auto">
          <a:xfrm flipV="1">
            <a:off x="8237538" y="587057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37" name="Freeform 26"/>
          <p:cNvSpPr>
            <a:spLocks/>
          </p:cNvSpPr>
          <p:nvPr/>
        </p:nvSpPr>
        <p:spPr bwMode="auto">
          <a:xfrm>
            <a:off x="3332163" y="3051175"/>
            <a:ext cx="4905375" cy="2819400"/>
          </a:xfrm>
          <a:custGeom>
            <a:avLst/>
            <a:gdLst>
              <a:gd name="T0" fmla="*/ 0 w 515"/>
              <a:gd name="T1" fmla="*/ 2147483647 h 296"/>
              <a:gd name="T2" fmla="*/ 2147483647 w 515"/>
              <a:gd name="T3" fmla="*/ 2147483647 h 296"/>
              <a:gd name="T4" fmla="*/ 2147483647 w 515"/>
              <a:gd name="T5" fmla="*/ 2147483647 h 296"/>
              <a:gd name="T6" fmla="*/ 2147483647 w 515"/>
              <a:gd name="T7" fmla="*/ 2147483647 h 296"/>
              <a:gd name="T8" fmla="*/ 2147483647 w 515"/>
              <a:gd name="T9" fmla="*/ 2147483647 h 296"/>
              <a:gd name="T10" fmla="*/ 2147483647 w 515"/>
              <a:gd name="T11" fmla="*/ 2147483647 h 296"/>
              <a:gd name="T12" fmla="*/ 2147483647 w 515"/>
              <a:gd name="T13" fmla="*/ 2147483647 h 296"/>
              <a:gd name="T14" fmla="*/ 2147483647 w 515"/>
              <a:gd name="T15" fmla="*/ 2147483647 h 296"/>
              <a:gd name="T16" fmla="*/ 2147483647 w 515"/>
              <a:gd name="T17" fmla="*/ 2147483647 h 296"/>
              <a:gd name="T18" fmla="*/ 2147483647 w 515"/>
              <a:gd name="T19" fmla="*/ 2147483647 h 296"/>
              <a:gd name="T20" fmla="*/ 2147483647 w 515"/>
              <a:gd name="T21" fmla="*/ 2147483647 h 296"/>
              <a:gd name="T22" fmla="*/ 2147483647 w 515"/>
              <a:gd name="T23" fmla="*/ 2147483647 h 296"/>
              <a:gd name="T24" fmla="*/ 2147483647 w 515"/>
              <a:gd name="T25" fmla="*/ 2147483647 h 296"/>
              <a:gd name="T26" fmla="*/ 2147483647 w 515"/>
              <a:gd name="T27" fmla="*/ 0 h 296"/>
              <a:gd name="T28" fmla="*/ 2147483647 w 515"/>
              <a:gd name="T29" fmla="*/ 2147483647 h 296"/>
              <a:gd name="T30" fmla="*/ 2147483647 w 515"/>
              <a:gd name="T31" fmla="*/ 2147483647 h 296"/>
              <a:gd name="T32" fmla="*/ 2147483647 w 515"/>
              <a:gd name="T33" fmla="*/ 2147483647 h 296"/>
              <a:gd name="T34" fmla="*/ 2147483647 w 515"/>
              <a:gd name="T35" fmla="*/ 2147483647 h 296"/>
              <a:gd name="T36" fmla="*/ 2147483647 w 515"/>
              <a:gd name="T37" fmla="*/ 2147483647 h 2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15"/>
              <a:gd name="T58" fmla="*/ 0 h 296"/>
              <a:gd name="T59" fmla="*/ 515 w 515"/>
              <a:gd name="T60" fmla="*/ 296 h 2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15" h="296">
                <a:moveTo>
                  <a:pt x="0" y="296"/>
                </a:moveTo>
                <a:lnTo>
                  <a:pt x="2" y="281"/>
                </a:lnTo>
                <a:lnTo>
                  <a:pt x="4" y="247"/>
                </a:lnTo>
                <a:lnTo>
                  <a:pt x="5" y="215"/>
                </a:lnTo>
                <a:lnTo>
                  <a:pt x="7" y="198"/>
                </a:lnTo>
                <a:lnTo>
                  <a:pt x="9" y="187"/>
                </a:lnTo>
                <a:lnTo>
                  <a:pt x="11" y="181"/>
                </a:lnTo>
                <a:lnTo>
                  <a:pt x="13" y="177"/>
                </a:lnTo>
                <a:lnTo>
                  <a:pt x="14" y="172"/>
                </a:lnTo>
                <a:lnTo>
                  <a:pt x="18" y="162"/>
                </a:lnTo>
                <a:lnTo>
                  <a:pt x="21" y="143"/>
                </a:lnTo>
                <a:lnTo>
                  <a:pt x="32" y="103"/>
                </a:lnTo>
                <a:lnTo>
                  <a:pt x="43" y="32"/>
                </a:lnTo>
                <a:lnTo>
                  <a:pt x="64" y="0"/>
                </a:lnTo>
                <a:lnTo>
                  <a:pt x="86" y="70"/>
                </a:lnTo>
                <a:lnTo>
                  <a:pt x="129" y="185"/>
                </a:lnTo>
                <a:lnTo>
                  <a:pt x="215" y="280"/>
                </a:lnTo>
                <a:lnTo>
                  <a:pt x="343" y="291"/>
                </a:lnTo>
                <a:lnTo>
                  <a:pt x="515" y="295"/>
                </a:lnTo>
              </a:path>
            </a:pathLst>
          </a:custGeom>
          <a:noFill/>
          <a:ln w="9525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38" name="Line 27"/>
          <p:cNvSpPr>
            <a:spLocks noChangeShapeType="1"/>
          </p:cNvSpPr>
          <p:nvPr/>
        </p:nvSpPr>
        <p:spPr bwMode="auto">
          <a:xfrm flipV="1">
            <a:off x="3332163" y="5861050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39" name="Line 28"/>
          <p:cNvSpPr>
            <a:spLocks noChangeShapeType="1"/>
          </p:cNvSpPr>
          <p:nvPr/>
        </p:nvSpPr>
        <p:spPr bwMode="auto">
          <a:xfrm>
            <a:off x="3303588" y="586105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40" name="Line 29"/>
          <p:cNvSpPr>
            <a:spLocks noChangeShapeType="1"/>
          </p:cNvSpPr>
          <p:nvPr/>
        </p:nvSpPr>
        <p:spPr bwMode="auto">
          <a:xfrm flipV="1">
            <a:off x="3351213" y="5651500"/>
            <a:ext cx="1587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41" name="Line 30"/>
          <p:cNvSpPr>
            <a:spLocks noChangeShapeType="1"/>
          </p:cNvSpPr>
          <p:nvPr/>
        </p:nvSpPr>
        <p:spPr bwMode="auto">
          <a:xfrm>
            <a:off x="3322638" y="565150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42" name="Line 31"/>
          <p:cNvSpPr>
            <a:spLocks noChangeShapeType="1"/>
          </p:cNvSpPr>
          <p:nvPr/>
        </p:nvSpPr>
        <p:spPr bwMode="auto">
          <a:xfrm flipV="1">
            <a:off x="3370263" y="5213350"/>
            <a:ext cx="1587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43" name="Line 32"/>
          <p:cNvSpPr>
            <a:spLocks noChangeShapeType="1"/>
          </p:cNvSpPr>
          <p:nvPr/>
        </p:nvSpPr>
        <p:spPr bwMode="auto">
          <a:xfrm>
            <a:off x="3341688" y="521335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44" name="Line 33"/>
          <p:cNvSpPr>
            <a:spLocks noChangeShapeType="1"/>
          </p:cNvSpPr>
          <p:nvPr/>
        </p:nvSpPr>
        <p:spPr bwMode="auto">
          <a:xfrm flipV="1">
            <a:off x="3379788" y="4822825"/>
            <a:ext cx="1587" cy="276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45" name="Line 34"/>
          <p:cNvSpPr>
            <a:spLocks noChangeShapeType="1"/>
          </p:cNvSpPr>
          <p:nvPr/>
        </p:nvSpPr>
        <p:spPr bwMode="auto">
          <a:xfrm>
            <a:off x="3351213" y="482282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46" name="Line 35"/>
          <p:cNvSpPr>
            <a:spLocks noChangeShapeType="1"/>
          </p:cNvSpPr>
          <p:nvPr/>
        </p:nvSpPr>
        <p:spPr bwMode="auto">
          <a:xfrm flipV="1">
            <a:off x="3398838" y="4613275"/>
            <a:ext cx="1587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47" name="Line 36"/>
          <p:cNvSpPr>
            <a:spLocks noChangeShapeType="1"/>
          </p:cNvSpPr>
          <p:nvPr/>
        </p:nvSpPr>
        <p:spPr bwMode="auto">
          <a:xfrm>
            <a:off x="3370263" y="461327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48" name="Line 37"/>
          <p:cNvSpPr>
            <a:spLocks noChangeShapeType="1"/>
          </p:cNvSpPr>
          <p:nvPr/>
        </p:nvSpPr>
        <p:spPr bwMode="auto">
          <a:xfrm flipV="1">
            <a:off x="3417888" y="4470400"/>
            <a:ext cx="1587" cy="361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49" name="Line 38"/>
          <p:cNvSpPr>
            <a:spLocks noChangeShapeType="1"/>
          </p:cNvSpPr>
          <p:nvPr/>
        </p:nvSpPr>
        <p:spPr bwMode="auto">
          <a:xfrm>
            <a:off x="3389313" y="447040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50" name="Line 39"/>
          <p:cNvSpPr>
            <a:spLocks noChangeShapeType="1"/>
          </p:cNvSpPr>
          <p:nvPr/>
        </p:nvSpPr>
        <p:spPr bwMode="auto">
          <a:xfrm flipV="1">
            <a:off x="3436938" y="4375150"/>
            <a:ext cx="1587" cy="400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51" name="Line 40"/>
          <p:cNvSpPr>
            <a:spLocks noChangeShapeType="1"/>
          </p:cNvSpPr>
          <p:nvPr/>
        </p:nvSpPr>
        <p:spPr bwMode="auto">
          <a:xfrm>
            <a:off x="3408363" y="437515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52" name="Line 41"/>
          <p:cNvSpPr>
            <a:spLocks noChangeShapeType="1"/>
          </p:cNvSpPr>
          <p:nvPr/>
        </p:nvSpPr>
        <p:spPr bwMode="auto">
          <a:xfrm flipV="1">
            <a:off x="3455988" y="4318000"/>
            <a:ext cx="1587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53" name="Line 42"/>
          <p:cNvSpPr>
            <a:spLocks noChangeShapeType="1"/>
          </p:cNvSpPr>
          <p:nvPr/>
        </p:nvSpPr>
        <p:spPr bwMode="auto">
          <a:xfrm>
            <a:off x="3427413" y="431800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54" name="Line 43"/>
          <p:cNvSpPr>
            <a:spLocks noChangeShapeType="1"/>
          </p:cNvSpPr>
          <p:nvPr/>
        </p:nvSpPr>
        <p:spPr bwMode="auto">
          <a:xfrm flipV="1">
            <a:off x="3465513" y="4222750"/>
            <a:ext cx="1587" cy="466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55" name="Line 44"/>
          <p:cNvSpPr>
            <a:spLocks noChangeShapeType="1"/>
          </p:cNvSpPr>
          <p:nvPr/>
        </p:nvSpPr>
        <p:spPr bwMode="auto">
          <a:xfrm>
            <a:off x="3436938" y="422275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56" name="Line 45"/>
          <p:cNvSpPr>
            <a:spLocks noChangeShapeType="1"/>
          </p:cNvSpPr>
          <p:nvPr/>
        </p:nvSpPr>
        <p:spPr bwMode="auto">
          <a:xfrm flipV="1">
            <a:off x="3503613" y="3841750"/>
            <a:ext cx="1587" cy="752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57" name="Line 46"/>
          <p:cNvSpPr>
            <a:spLocks noChangeShapeType="1"/>
          </p:cNvSpPr>
          <p:nvPr/>
        </p:nvSpPr>
        <p:spPr bwMode="auto">
          <a:xfrm>
            <a:off x="3475038" y="384175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58" name="Line 47"/>
          <p:cNvSpPr>
            <a:spLocks noChangeShapeType="1"/>
          </p:cNvSpPr>
          <p:nvPr/>
        </p:nvSpPr>
        <p:spPr bwMode="auto">
          <a:xfrm flipV="1">
            <a:off x="3532188" y="3517900"/>
            <a:ext cx="1587" cy="895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59" name="Line 48"/>
          <p:cNvSpPr>
            <a:spLocks noChangeShapeType="1"/>
          </p:cNvSpPr>
          <p:nvPr/>
        </p:nvSpPr>
        <p:spPr bwMode="auto">
          <a:xfrm>
            <a:off x="3503613" y="351790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60" name="Line 49"/>
          <p:cNvSpPr>
            <a:spLocks noChangeShapeType="1"/>
          </p:cNvSpPr>
          <p:nvPr/>
        </p:nvSpPr>
        <p:spPr bwMode="auto">
          <a:xfrm flipV="1">
            <a:off x="3636963" y="3184525"/>
            <a:ext cx="1587" cy="847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61" name="Line 50"/>
          <p:cNvSpPr>
            <a:spLocks noChangeShapeType="1"/>
          </p:cNvSpPr>
          <p:nvPr/>
        </p:nvSpPr>
        <p:spPr bwMode="auto">
          <a:xfrm>
            <a:off x="3608388" y="318452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62" name="Line 51"/>
          <p:cNvSpPr>
            <a:spLocks noChangeShapeType="1"/>
          </p:cNvSpPr>
          <p:nvPr/>
        </p:nvSpPr>
        <p:spPr bwMode="auto">
          <a:xfrm flipV="1">
            <a:off x="3741738" y="2327275"/>
            <a:ext cx="1587" cy="1028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63" name="Line 52"/>
          <p:cNvSpPr>
            <a:spLocks noChangeShapeType="1"/>
          </p:cNvSpPr>
          <p:nvPr/>
        </p:nvSpPr>
        <p:spPr bwMode="auto">
          <a:xfrm>
            <a:off x="3713163" y="232727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64" name="Line 53"/>
          <p:cNvSpPr>
            <a:spLocks noChangeShapeType="1"/>
          </p:cNvSpPr>
          <p:nvPr/>
        </p:nvSpPr>
        <p:spPr bwMode="auto">
          <a:xfrm flipV="1">
            <a:off x="3941763" y="2260600"/>
            <a:ext cx="1587" cy="79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65" name="Line 54"/>
          <p:cNvSpPr>
            <a:spLocks noChangeShapeType="1"/>
          </p:cNvSpPr>
          <p:nvPr/>
        </p:nvSpPr>
        <p:spPr bwMode="auto">
          <a:xfrm>
            <a:off x="3913188" y="226060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66" name="Line 55"/>
          <p:cNvSpPr>
            <a:spLocks noChangeShapeType="1"/>
          </p:cNvSpPr>
          <p:nvPr/>
        </p:nvSpPr>
        <p:spPr bwMode="auto">
          <a:xfrm flipV="1">
            <a:off x="4151313" y="3117850"/>
            <a:ext cx="1587" cy="600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67" name="Line 56"/>
          <p:cNvSpPr>
            <a:spLocks noChangeShapeType="1"/>
          </p:cNvSpPr>
          <p:nvPr/>
        </p:nvSpPr>
        <p:spPr bwMode="auto">
          <a:xfrm>
            <a:off x="4122738" y="311785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68" name="Line 57"/>
          <p:cNvSpPr>
            <a:spLocks noChangeShapeType="1"/>
          </p:cNvSpPr>
          <p:nvPr/>
        </p:nvSpPr>
        <p:spPr bwMode="auto">
          <a:xfrm flipV="1">
            <a:off x="4560888" y="4403725"/>
            <a:ext cx="1587" cy="409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69" name="Line 58"/>
          <p:cNvSpPr>
            <a:spLocks noChangeShapeType="1"/>
          </p:cNvSpPr>
          <p:nvPr/>
        </p:nvSpPr>
        <p:spPr bwMode="auto">
          <a:xfrm>
            <a:off x="4532313" y="440372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70" name="Line 59"/>
          <p:cNvSpPr>
            <a:spLocks noChangeShapeType="1"/>
          </p:cNvSpPr>
          <p:nvPr/>
        </p:nvSpPr>
        <p:spPr bwMode="auto">
          <a:xfrm flipV="1">
            <a:off x="5380038" y="5622925"/>
            <a:ext cx="1587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71" name="Line 60"/>
          <p:cNvSpPr>
            <a:spLocks noChangeShapeType="1"/>
          </p:cNvSpPr>
          <p:nvPr/>
        </p:nvSpPr>
        <p:spPr bwMode="auto">
          <a:xfrm>
            <a:off x="5351463" y="562292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72" name="Line 61"/>
          <p:cNvSpPr>
            <a:spLocks noChangeShapeType="1"/>
          </p:cNvSpPr>
          <p:nvPr/>
        </p:nvSpPr>
        <p:spPr bwMode="auto">
          <a:xfrm flipV="1">
            <a:off x="6599238" y="578485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73" name="Line 62"/>
          <p:cNvSpPr>
            <a:spLocks noChangeShapeType="1"/>
          </p:cNvSpPr>
          <p:nvPr/>
        </p:nvSpPr>
        <p:spPr bwMode="auto">
          <a:xfrm>
            <a:off x="6570663" y="578485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74" name="Line 63"/>
          <p:cNvSpPr>
            <a:spLocks noChangeShapeType="1"/>
          </p:cNvSpPr>
          <p:nvPr/>
        </p:nvSpPr>
        <p:spPr bwMode="auto">
          <a:xfrm flipV="1">
            <a:off x="8237538" y="5851525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75" name="Line 64"/>
          <p:cNvSpPr>
            <a:spLocks noChangeShapeType="1"/>
          </p:cNvSpPr>
          <p:nvPr/>
        </p:nvSpPr>
        <p:spPr bwMode="auto">
          <a:xfrm>
            <a:off x="8208963" y="585152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9376" name="Oval 65"/>
          <p:cNvSpPr>
            <a:spLocks noChangeArrowheads="1"/>
          </p:cNvSpPr>
          <p:nvPr/>
        </p:nvSpPr>
        <p:spPr bwMode="auto">
          <a:xfrm>
            <a:off x="3294063" y="5832475"/>
            <a:ext cx="66675" cy="66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69377" name="Oval 66"/>
          <p:cNvSpPr>
            <a:spLocks noChangeArrowheads="1"/>
          </p:cNvSpPr>
          <p:nvPr/>
        </p:nvSpPr>
        <p:spPr bwMode="auto">
          <a:xfrm>
            <a:off x="3313113" y="5689600"/>
            <a:ext cx="66675" cy="66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69378" name="Oval 67"/>
          <p:cNvSpPr>
            <a:spLocks noChangeArrowheads="1"/>
          </p:cNvSpPr>
          <p:nvPr/>
        </p:nvSpPr>
        <p:spPr bwMode="auto">
          <a:xfrm>
            <a:off x="3332163" y="5365750"/>
            <a:ext cx="66675" cy="66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69379" name="Oval 68"/>
          <p:cNvSpPr>
            <a:spLocks noChangeArrowheads="1"/>
          </p:cNvSpPr>
          <p:nvPr/>
        </p:nvSpPr>
        <p:spPr bwMode="auto">
          <a:xfrm>
            <a:off x="3341688" y="5060950"/>
            <a:ext cx="66675" cy="66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69380" name="Oval 69"/>
          <p:cNvSpPr>
            <a:spLocks noChangeArrowheads="1"/>
          </p:cNvSpPr>
          <p:nvPr/>
        </p:nvSpPr>
        <p:spPr bwMode="auto">
          <a:xfrm>
            <a:off x="3360738" y="4899025"/>
            <a:ext cx="66675" cy="66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69381" name="Oval 70"/>
          <p:cNvSpPr>
            <a:spLocks noChangeArrowheads="1"/>
          </p:cNvSpPr>
          <p:nvPr/>
        </p:nvSpPr>
        <p:spPr bwMode="auto">
          <a:xfrm>
            <a:off x="3379788" y="4794250"/>
            <a:ext cx="66675" cy="66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69382" name="Oval 71"/>
          <p:cNvSpPr>
            <a:spLocks noChangeArrowheads="1"/>
          </p:cNvSpPr>
          <p:nvPr/>
        </p:nvSpPr>
        <p:spPr bwMode="auto">
          <a:xfrm>
            <a:off x="3398838" y="4737100"/>
            <a:ext cx="66675" cy="66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69383" name="Oval 72"/>
          <p:cNvSpPr>
            <a:spLocks noChangeArrowheads="1"/>
          </p:cNvSpPr>
          <p:nvPr/>
        </p:nvSpPr>
        <p:spPr bwMode="auto">
          <a:xfrm>
            <a:off x="3417888" y="4699000"/>
            <a:ext cx="66675" cy="66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69384" name="Oval 73"/>
          <p:cNvSpPr>
            <a:spLocks noChangeArrowheads="1"/>
          </p:cNvSpPr>
          <p:nvPr/>
        </p:nvSpPr>
        <p:spPr bwMode="auto">
          <a:xfrm>
            <a:off x="3427413" y="4651375"/>
            <a:ext cx="66675" cy="66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69385" name="Oval 74"/>
          <p:cNvSpPr>
            <a:spLocks noChangeArrowheads="1"/>
          </p:cNvSpPr>
          <p:nvPr/>
        </p:nvSpPr>
        <p:spPr bwMode="auto">
          <a:xfrm>
            <a:off x="3465513" y="4556125"/>
            <a:ext cx="66675" cy="66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69386" name="Oval 75"/>
          <p:cNvSpPr>
            <a:spLocks noChangeArrowheads="1"/>
          </p:cNvSpPr>
          <p:nvPr/>
        </p:nvSpPr>
        <p:spPr bwMode="auto">
          <a:xfrm>
            <a:off x="3494088" y="4375150"/>
            <a:ext cx="66675" cy="66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69387" name="Oval 76"/>
          <p:cNvSpPr>
            <a:spLocks noChangeArrowheads="1"/>
          </p:cNvSpPr>
          <p:nvPr/>
        </p:nvSpPr>
        <p:spPr bwMode="auto">
          <a:xfrm>
            <a:off x="3598863" y="3994150"/>
            <a:ext cx="66675" cy="66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69388" name="Oval 77"/>
          <p:cNvSpPr>
            <a:spLocks noChangeArrowheads="1"/>
          </p:cNvSpPr>
          <p:nvPr/>
        </p:nvSpPr>
        <p:spPr bwMode="auto">
          <a:xfrm>
            <a:off x="3703638" y="3317875"/>
            <a:ext cx="66675" cy="66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69389" name="Oval 78"/>
          <p:cNvSpPr>
            <a:spLocks noChangeArrowheads="1"/>
          </p:cNvSpPr>
          <p:nvPr/>
        </p:nvSpPr>
        <p:spPr bwMode="auto">
          <a:xfrm>
            <a:off x="3903663" y="3013075"/>
            <a:ext cx="66675" cy="66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69390" name="Oval 79"/>
          <p:cNvSpPr>
            <a:spLocks noChangeArrowheads="1"/>
          </p:cNvSpPr>
          <p:nvPr/>
        </p:nvSpPr>
        <p:spPr bwMode="auto">
          <a:xfrm>
            <a:off x="4113213" y="3679825"/>
            <a:ext cx="66675" cy="66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69391" name="Oval 80"/>
          <p:cNvSpPr>
            <a:spLocks noChangeArrowheads="1"/>
          </p:cNvSpPr>
          <p:nvPr/>
        </p:nvSpPr>
        <p:spPr bwMode="auto">
          <a:xfrm>
            <a:off x="4522788" y="4775200"/>
            <a:ext cx="66675" cy="66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69392" name="Oval 81"/>
          <p:cNvSpPr>
            <a:spLocks noChangeArrowheads="1"/>
          </p:cNvSpPr>
          <p:nvPr/>
        </p:nvSpPr>
        <p:spPr bwMode="auto">
          <a:xfrm>
            <a:off x="5341938" y="5680075"/>
            <a:ext cx="66675" cy="66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69393" name="Oval 82"/>
          <p:cNvSpPr>
            <a:spLocks noChangeArrowheads="1"/>
          </p:cNvSpPr>
          <p:nvPr/>
        </p:nvSpPr>
        <p:spPr bwMode="auto">
          <a:xfrm>
            <a:off x="6561138" y="5784850"/>
            <a:ext cx="66675" cy="66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69394" name="Oval 83"/>
          <p:cNvSpPr>
            <a:spLocks noChangeArrowheads="1"/>
          </p:cNvSpPr>
          <p:nvPr/>
        </p:nvSpPr>
        <p:spPr bwMode="auto">
          <a:xfrm>
            <a:off x="8199438" y="5822950"/>
            <a:ext cx="66675" cy="66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69395" name="Rectangle 84"/>
          <p:cNvSpPr>
            <a:spLocks noChangeArrowheads="1"/>
          </p:cNvSpPr>
          <p:nvPr/>
        </p:nvSpPr>
        <p:spPr bwMode="auto">
          <a:xfrm>
            <a:off x="3170238" y="579437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269396" name="Rectangle 85"/>
          <p:cNvSpPr>
            <a:spLocks noChangeArrowheads="1"/>
          </p:cNvSpPr>
          <p:nvPr/>
        </p:nvSpPr>
        <p:spPr bwMode="auto">
          <a:xfrm>
            <a:off x="2751138" y="5010150"/>
            <a:ext cx="492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Arial" charset="0"/>
                <a:cs typeface="Arial" charset="0"/>
              </a:rPr>
              <a:t>10000</a:t>
            </a:r>
          </a:p>
        </p:txBody>
      </p:sp>
      <p:sp>
        <p:nvSpPr>
          <p:cNvPr id="269397" name="Rectangle 86"/>
          <p:cNvSpPr>
            <a:spLocks noChangeArrowheads="1"/>
          </p:cNvSpPr>
          <p:nvPr/>
        </p:nvSpPr>
        <p:spPr bwMode="auto">
          <a:xfrm>
            <a:off x="2751138" y="4229100"/>
            <a:ext cx="492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Arial" charset="0"/>
                <a:cs typeface="Arial" charset="0"/>
              </a:rPr>
              <a:t>20000</a:t>
            </a:r>
          </a:p>
        </p:txBody>
      </p:sp>
      <p:sp>
        <p:nvSpPr>
          <p:cNvPr id="269398" name="Rectangle 87"/>
          <p:cNvSpPr>
            <a:spLocks noChangeArrowheads="1"/>
          </p:cNvSpPr>
          <p:nvPr/>
        </p:nvSpPr>
        <p:spPr bwMode="auto">
          <a:xfrm>
            <a:off x="2751138" y="3457575"/>
            <a:ext cx="492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Arial" charset="0"/>
                <a:cs typeface="Arial" charset="0"/>
              </a:rPr>
              <a:t>30000</a:t>
            </a:r>
          </a:p>
        </p:txBody>
      </p:sp>
      <p:sp>
        <p:nvSpPr>
          <p:cNvPr id="269399" name="Rectangle 88"/>
          <p:cNvSpPr>
            <a:spLocks noChangeArrowheads="1"/>
          </p:cNvSpPr>
          <p:nvPr/>
        </p:nvSpPr>
        <p:spPr bwMode="auto">
          <a:xfrm>
            <a:off x="2751138" y="2676525"/>
            <a:ext cx="492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Arial" charset="0"/>
                <a:cs typeface="Arial" charset="0"/>
              </a:rPr>
              <a:t>40000</a:t>
            </a:r>
          </a:p>
        </p:txBody>
      </p:sp>
      <p:sp>
        <p:nvSpPr>
          <p:cNvPr id="269400" name="Rectangle 89"/>
          <p:cNvSpPr>
            <a:spLocks noChangeArrowheads="1"/>
          </p:cNvSpPr>
          <p:nvPr/>
        </p:nvSpPr>
        <p:spPr bwMode="auto">
          <a:xfrm>
            <a:off x="2751138" y="1905000"/>
            <a:ext cx="492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Arial" charset="0"/>
                <a:cs typeface="Arial" charset="0"/>
              </a:rPr>
              <a:t>50000</a:t>
            </a:r>
          </a:p>
        </p:txBody>
      </p:sp>
      <p:sp>
        <p:nvSpPr>
          <p:cNvPr id="269401" name="Rectangle 90"/>
          <p:cNvSpPr>
            <a:spLocks noChangeArrowheads="1"/>
          </p:cNvSpPr>
          <p:nvPr/>
        </p:nvSpPr>
        <p:spPr bwMode="auto">
          <a:xfrm>
            <a:off x="3303588" y="5975350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269402" name="Rectangle 91"/>
          <p:cNvSpPr>
            <a:spLocks noChangeArrowheads="1"/>
          </p:cNvSpPr>
          <p:nvPr/>
        </p:nvSpPr>
        <p:spPr bwMode="auto">
          <a:xfrm>
            <a:off x="4056063" y="5975350"/>
            <a:ext cx="29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Arial" charset="0"/>
                <a:cs typeface="Arial" charset="0"/>
              </a:rPr>
              <a:t>240</a:t>
            </a:r>
          </a:p>
        </p:txBody>
      </p:sp>
      <p:sp>
        <p:nvSpPr>
          <p:cNvPr id="269403" name="Rectangle 92"/>
          <p:cNvSpPr>
            <a:spLocks noChangeArrowheads="1"/>
          </p:cNvSpPr>
          <p:nvPr/>
        </p:nvSpPr>
        <p:spPr bwMode="auto">
          <a:xfrm>
            <a:off x="4875213" y="5975350"/>
            <a:ext cx="29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Arial" charset="0"/>
                <a:cs typeface="Arial" charset="0"/>
              </a:rPr>
              <a:t>480</a:t>
            </a:r>
          </a:p>
        </p:txBody>
      </p:sp>
      <p:sp>
        <p:nvSpPr>
          <p:cNvPr id="269404" name="Rectangle 93"/>
          <p:cNvSpPr>
            <a:spLocks noChangeArrowheads="1"/>
          </p:cNvSpPr>
          <p:nvPr/>
        </p:nvSpPr>
        <p:spPr bwMode="auto">
          <a:xfrm>
            <a:off x="5694363" y="5975350"/>
            <a:ext cx="29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Arial" charset="0"/>
                <a:cs typeface="Arial" charset="0"/>
              </a:rPr>
              <a:t>720</a:t>
            </a:r>
          </a:p>
        </p:txBody>
      </p:sp>
      <p:sp>
        <p:nvSpPr>
          <p:cNvPr id="269405" name="Rectangle 94"/>
          <p:cNvSpPr>
            <a:spLocks noChangeArrowheads="1"/>
          </p:cNvSpPr>
          <p:nvPr/>
        </p:nvSpPr>
        <p:spPr bwMode="auto">
          <a:xfrm>
            <a:off x="6503988" y="5975350"/>
            <a:ext cx="29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Arial" charset="0"/>
                <a:cs typeface="Arial" charset="0"/>
              </a:rPr>
              <a:t>960</a:t>
            </a:r>
          </a:p>
        </p:txBody>
      </p:sp>
      <p:sp>
        <p:nvSpPr>
          <p:cNvPr id="269406" name="Rectangle 95"/>
          <p:cNvSpPr>
            <a:spLocks noChangeArrowheads="1"/>
          </p:cNvSpPr>
          <p:nvPr/>
        </p:nvSpPr>
        <p:spPr bwMode="auto">
          <a:xfrm>
            <a:off x="7285038" y="5975350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Arial" charset="0"/>
                <a:cs typeface="Arial" charset="0"/>
              </a:rPr>
              <a:t>1200</a:t>
            </a:r>
          </a:p>
        </p:txBody>
      </p:sp>
      <p:sp>
        <p:nvSpPr>
          <p:cNvPr id="269407" name="Rectangle 96"/>
          <p:cNvSpPr>
            <a:spLocks noChangeArrowheads="1"/>
          </p:cNvSpPr>
          <p:nvPr/>
        </p:nvSpPr>
        <p:spPr bwMode="auto">
          <a:xfrm>
            <a:off x="8104188" y="5975350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Arial" charset="0"/>
                <a:cs typeface="Arial" charset="0"/>
              </a:rPr>
              <a:t>1440</a:t>
            </a:r>
          </a:p>
        </p:txBody>
      </p:sp>
      <p:sp>
        <p:nvSpPr>
          <p:cNvPr id="269408" name="Text Box 97"/>
          <p:cNvSpPr txBox="1">
            <a:spLocks noChangeArrowheads="1"/>
          </p:cNvSpPr>
          <p:nvPr/>
        </p:nvSpPr>
        <p:spPr bwMode="auto">
          <a:xfrm>
            <a:off x="4884738" y="6302375"/>
            <a:ext cx="1343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ahoma" pitchFamily="34" charset="0"/>
              </a:rPr>
              <a:t>Tempo (min)</a:t>
            </a:r>
          </a:p>
        </p:txBody>
      </p:sp>
      <p:sp>
        <p:nvSpPr>
          <p:cNvPr id="269409" name="Text Box 98"/>
          <p:cNvSpPr txBox="1">
            <a:spLocks noChangeArrowheads="1"/>
          </p:cNvSpPr>
          <p:nvPr/>
        </p:nvSpPr>
        <p:spPr bwMode="auto">
          <a:xfrm rot="-5400000">
            <a:off x="1283494" y="3621882"/>
            <a:ext cx="2274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ahoma" pitchFamily="34" charset="0"/>
              </a:rPr>
              <a:t>Conc. farmaco (ng/mL)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83"/>
          <p:cNvSpPr txBox="1">
            <a:spLocks noChangeArrowheads="1"/>
          </p:cNvSpPr>
          <p:nvPr/>
        </p:nvSpPr>
        <p:spPr bwMode="auto">
          <a:xfrm>
            <a:off x="106363" y="79375"/>
            <a:ext cx="89296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0">
                <a:solidFill>
                  <a:srgbClr val="000000"/>
                </a:solidFill>
                <a:latin typeface="Tahoma" pitchFamily="34" charset="0"/>
              </a:rPr>
              <a:t>L’AUC può essere stimata mediante la “regola dei trapezoidi”: l’area del trapezio A si calcola moltiplicando la somma della basi (somma di due concentrazioni successive, C</a:t>
            </a:r>
            <a:r>
              <a:rPr lang="en-US" sz="2000" b="0" baseline="-25000">
                <a:solidFill>
                  <a:srgbClr val="000000"/>
                </a:solidFill>
                <a:latin typeface="Tahoma" pitchFamily="34" charset="0"/>
              </a:rPr>
              <a:t>n-1</a:t>
            </a:r>
            <a:r>
              <a:rPr lang="en-US" sz="2000" b="0">
                <a:solidFill>
                  <a:srgbClr val="000000"/>
                </a:solidFill>
                <a:latin typeface="Tahoma" pitchFamily="34" charset="0"/>
              </a:rPr>
              <a:t> + C</a:t>
            </a:r>
            <a:r>
              <a:rPr lang="en-US" sz="2000" b="0" baseline="-25000">
                <a:solidFill>
                  <a:srgbClr val="000000"/>
                </a:solidFill>
                <a:latin typeface="Tahoma" pitchFamily="34" charset="0"/>
              </a:rPr>
              <a:t>n</a:t>
            </a:r>
            <a:r>
              <a:rPr lang="en-US" sz="2000" b="0">
                <a:solidFill>
                  <a:srgbClr val="000000"/>
                </a:solidFill>
                <a:latin typeface="Tahoma" pitchFamily="34" charset="0"/>
              </a:rPr>
              <a:t>) per altezza del trapezio (differenza tra i due tempi di campionamento, t</a:t>
            </a:r>
            <a:r>
              <a:rPr lang="en-US" sz="2000" b="0" baseline="-25000">
                <a:solidFill>
                  <a:srgbClr val="000000"/>
                </a:solidFill>
                <a:latin typeface="Tahoma" pitchFamily="34" charset="0"/>
              </a:rPr>
              <a:t>n</a:t>
            </a:r>
            <a:r>
              <a:rPr lang="en-US" sz="2000" b="0">
                <a:solidFill>
                  <a:srgbClr val="000000"/>
                </a:solidFill>
                <a:latin typeface="Tahoma" pitchFamily="34" charset="0"/>
              </a:rPr>
              <a:t> – t</a:t>
            </a:r>
            <a:r>
              <a:rPr lang="en-US" sz="2000" b="0" baseline="-25000">
                <a:solidFill>
                  <a:srgbClr val="000000"/>
                </a:solidFill>
                <a:latin typeface="Tahoma" pitchFamily="34" charset="0"/>
              </a:rPr>
              <a:t>n-1</a:t>
            </a:r>
            <a:r>
              <a:rPr lang="en-US" sz="2000" b="0">
                <a:solidFill>
                  <a:srgbClr val="000000"/>
                </a:solidFill>
                <a:latin typeface="Tahoma" pitchFamily="34" charset="0"/>
              </a:rPr>
              <a:t>) / 2. La sommatoria delle aree di tutti i trapezi ci da la stima dell’AUC.</a:t>
            </a:r>
          </a:p>
        </p:txBody>
      </p:sp>
      <p:sp>
        <p:nvSpPr>
          <p:cNvPr id="270339" name="Rectangle 93"/>
          <p:cNvSpPr>
            <a:spLocks noChangeArrowheads="1"/>
          </p:cNvSpPr>
          <p:nvPr/>
        </p:nvSpPr>
        <p:spPr bwMode="auto">
          <a:xfrm>
            <a:off x="3784600" y="5308600"/>
            <a:ext cx="361950" cy="936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0340" name="Line 5"/>
          <p:cNvSpPr>
            <a:spLocks noChangeShapeType="1"/>
          </p:cNvSpPr>
          <p:nvPr/>
        </p:nvSpPr>
        <p:spPr bwMode="auto">
          <a:xfrm>
            <a:off x="720725" y="2141538"/>
            <a:ext cx="3175" cy="35512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0341" name="Line 12"/>
          <p:cNvSpPr>
            <a:spLocks noChangeShapeType="1"/>
          </p:cNvSpPr>
          <p:nvPr/>
        </p:nvSpPr>
        <p:spPr bwMode="auto">
          <a:xfrm>
            <a:off x="744538" y="5692775"/>
            <a:ext cx="792003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0342" name="Line 21"/>
          <p:cNvSpPr>
            <a:spLocks noChangeShapeType="1"/>
          </p:cNvSpPr>
          <p:nvPr/>
        </p:nvSpPr>
        <p:spPr bwMode="auto">
          <a:xfrm rot="553825" flipV="1">
            <a:off x="874713" y="2474913"/>
            <a:ext cx="100012" cy="2028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0343" name="Line 22"/>
          <p:cNvSpPr>
            <a:spLocks noChangeShapeType="1"/>
          </p:cNvSpPr>
          <p:nvPr/>
        </p:nvSpPr>
        <p:spPr bwMode="auto">
          <a:xfrm>
            <a:off x="1127125" y="2505075"/>
            <a:ext cx="327025" cy="17684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0344" name="Line 25"/>
          <p:cNvSpPr>
            <a:spLocks noChangeShapeType="1"/>
          </p:cNvSpPr>
          <p:nvPr/>
        </p:nvSpPr>
        <p:spPr bwMode="auto">
          <a:xfrm>
            <a:off x="2452688" y="4816475"/>
            <a:ext cx="558800" cy="1920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0345" name="Line 27"/>
          <p:cNvSpPr>
            <a:spLocks noChangeShapeType="1"/>
          </p:cNvSpPr>
          <p:nvPr/>
        </p:nvSpPr>
        <p:spPr bwMode="auto">
          <a:xfrm>
            <a:off x="4157663" y="5330825"/>
            <a:ext cx="1131887" cy="63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0346" name="Line 28"/>
          <p:cNvSpPr>
            <a:spLocks noChangeShapeType="1"/>
          </p:cNvSpPr>
          <p:nvPr/>
        </p:nvSpPr>
        <p:spPr bwMode="auto">
          <a:xfrm flipV="1">
            <a:off x="5289550" y="5099050"/>
            <a:ext cx="1133475" cy="2952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0347" name="Line 29"/>
          <p:cNvSpPr>
            <a:spLocks noChangeShapeType="1"/>
          </p:cNvSpPr>
          <p:nvPr/>
        </p:nvSpPr>
        <p:spPr bwMode="auto">
          <a:xfrm>
            <a:off x="6423025" y="5099050"/>
            <a:ext cx="1133475" cy="2444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0348" name="Oval 32"/>
          <p:cNvSpPr>
            <a:spLocks noChangeArrowheads="1"/>
          </p:cNvSpPr>
          <p:nvPr/>
        </p:nvSpPr>
        <p:spPr bwMode="auto">
          <a:xfrm>
            <a:off x="1071563" y="2452688"/>
            <a:ext cx="95250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0349" name="Oval 36"/>
          <p:cNvSpPr>
            <a:spLocks noChangeArrowheads="1"/>
          </p:cNvSpPr>
          <p:nvPr/>
        </p:nvSpPr>
        <p:spPr bwMode="auto">
          <a:xfrm>
            <a:off x="2957513" y="4959350"/>
            <a:ext cx="9683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0350" name="Oval 37"/>
          <p:cNvSpPr>
            <a:spLocks noChangeArrowheads="1"/>
          </p:cNvSpPr>
          <p:nvPr/>
        </p:nvSpPr>
        <p:spPr bwMode="auto">
          <a:xfrm>
            <a:off x="4103688" y="5278438"/>
            <a:ext cx="95250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0351" name="Oval 38"/>
          <p:cNvSpPr>
            <a:spLocks noChangeArrowheads="1"/>
          </p:cNvSpPr>
          <p:nvPr/>
        </p:nvSpPr>
        <p:spPr bwMode="auto">
          <a:xfrm>
            <a:off x="5235575" y="5343525"/>
            <a:ext cx="95250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0352" name="Oval 39"/>
          <p:cNvSpPr>
            <a:spLocks noChangeArrowheads="1"/>
          </p:cNvSpPr>
          <p:nvPr/>
        </p:nvSpPr>
        <p:spPr bwMode="auto">
          <a:xfrm>
            <a:off x="6369050" y="5048250"/>
            <a:ext cx="96838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0353" name="Oval 40"/>
          <p:cNvSpPr>
            <a:spLocks noChangeArrowheads="1"/>
          </p:cNvSpPr>
          <p:nvPr/>
        </p:nvSpPr>
        <p:spPr bwMode="auto">
          <a:xfrm>
            <a:off x="7502525" y="5294313"/>
            <a:ext cx="96838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0354" name="Rectangle 54"/>
          <p:cNvSpPr>
            <a:spLocks noChangeArrowheads="1"/>
          </p:cNvSpPr>
          <p:nvPr/>
        </p:nvSpPr>
        <p:spPr bwMode="auto">
          <a:xfrm>
            <a:off x="3470275" y="6275388"/>
            <a:ext cx="785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CC"/>
                </a:solidFill>
                <a:latin typeface="Tahoma" pitchFamily="34" charset="0"/>
              </a:rPr>
              <a:t>Tempo</a:t>
            </a:r>
          </a:p>
        </p:txBody>
      </p:sp>
      <p:sp>
        <p:nvSpPr>
          <p:cNvPr id="270355" name="Rectangle 55"/>
          <p:cNvSpPr>
            <a:spLocks noChangeArrowheads="1"/>
          </p:cNvSpPr>
          <p:nvPr/>
        </p:nvSpPr>
        <p:spPr bwMode="auto">
          <a:xfrm rot="-5400000">
            <a:off x="-565150" y="3605213"/>
            <a:ext cx="17668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CC"/>
                </a:solidFill>
                <a:latin typeface="Tahoma" pitchFamily="34" charset="0"/>
              </a:rPr>
              <a:t>Conc. Farmaco</a:t>
            </a:r>
          </a:p>
        </p:txBody>
      </p:sp>
      <p:sp>
        <p:nvSpPr>
          <p:cNvPr id="270356" name="Line 56"/>
          <p:cNvSpPr>
            <a:spLocks noChangeShapeType="1"/>
          </p:cNvSpPr>
          <p:nvPr/>
        </p:nvSpPr>
        <p:spPr bwMode="auto">
          <a:xfrm>
            <a:off x="7556500" y="5395913"/>
            <a:ext cx="0" cy="320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0357" name="Line 62"/>
          <p:cNvSpPr>
            <a:spLocks noChangeShapeType="1"/>
          </p:cNvSpPr>
          <p:nvPr/>
        </p:nvSpPr>
        <p:spPr bwMode="auto">
          <a:xfrm>
            <a:off x="3017838" y="4999038"/>
            <a:ext cx="0" cy="7032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0358" name="Line 70"/>
          <p:cNvSpPr>
            <a:spLocks noChangeShapeType="1"/>
          </p:cNvSpPr>
          <p:nvPr/>
        </p:nvSpPr>
        <p:spPr bwMode="auto">
          <a:xfrm flipH="1">
            <a:off x="720725" y="5006975"/>
            <a:ext cx="22669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0359" name="Text Box 84"/>
          <p:cNvSpPr txBox="1">
            <a:spLocks noChangeArrowheads="1"/>
          </p:cNvSpPr>
          <p:nvPr/>
        </p:nvSpPr>
        <p:spPr bwMode="auto">
          <a:xfrm>
            <a:off x="2752725" y="5748338"/>
            <a:ext cx="541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t</a:t>
            </a:r>
            <a:r>
              <a:rPr lang="en-US" baseline="-25000">
                <a:solidFill>
                  <a:srgbClr val="000000"/>
                </a:solidFill>
                <a:latin typeface="Tahoma" pitchFamily="34" charset="0"/>
              </a:rPr>
              <a:t>n-1</a:t>
            </a:r>
          </a:p>
        </p:txBody>
      </p:sp>
      <p:sp>
        <p:nvSpPr>
          <p:cNvPr id="270360" name="Text Box 85"/>
          <p:cNvSpPr txBox="1">
            <a:spLocks noChangeArrowheads="1"/>
          </p:cNvSpPr>
          <p:nvPr/>
        </p:nvSpPr>
        <p:spPr bwMode="auto">
          <a:xfrm>
            <a:off x="3983038" y="5754688"/>
            <a:ext cx="379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t</a:t>
            </a:r>
            <a:r>
              <a:rPr lang="en-US" baseline="-25000">
                <a:solidFill>
                  <a:srgbClr val="000000"/>
                </a:solidFill>
                <a:latin typeface="Tahoma" pitchFamily="34" charset="0"/>
              </a:rPr>
              <a:t>n</a:t>
            </a:r>
          </a:p>
        </p:txBody>
      </p:sp>
      <p:sp>
        <p:nvSpPr>
          <p:cNvPr id="270361" name="Text Box 86"/>
          <p:cNvSpPr txBox="1">
            <a:spLocks noChangeArrowheads="1"/>
          </p:cNvSpPr>
          <p:nvPr/>
        </p:nvSpPr>
        <p:spPr bwMode="auto">
          <a:xfrm>
            <a:off x="250825" y="5145088"/>
            <a:ext cx="436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C</a:t>
            </a:r>
            <a:r>
              <a:rPr lang="en-US" baseline="-25000">
                <a:solidFill>
                  <a:srgbClr val="000000"/>
                </a:solidFill>
                <a:latin typeface="Tahoma" pitchFamily="34" charset="0"/>
              </a:rPr>
              <a:t>n</a:t>
            </a:r>
          </a:p>
        </p:txBody>
      </p:sp>
      <p:sp>
        <p:nvSpPr>
          <p:cNvPr id="270362" name="Text Box 87"/>
          <p:cNvSpPr txBox="1">
            <a:spLocks noChangeArrowheads="1"/>
          </p:cNvSpPr>
          <p:nvPr/>
        </p:nvSpPr>
        <p:spPr bwMode="auto">
          <a:xfrm>
            <a:off x="155575" y="4811713"/>
            <a:ext cx="60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C</a:t>
            </a:r>
            <a:r>
              <a:rPr lang="en-US" baseline="-25000">
                <a:solidFill>
                  <a:srgbClr val="000000"/>
                </a:solidFill>
                <a:latin typeface="Tahoma" pitchFamily="34" charset="0"/>
              </a:rPr>
              <a:t>n-1</a:t>
            </a:r>
          </a:p>
        </p:txBody>
      </p:sp>
      <p:grpSp>
        <p:nvGrpSpPr>
          <p:cNvPr id="270363" name="Group 94"/>
          <p:cNvGrpSpPr>
            <a:grpSpLocks/>
          </p:cNvGrpSpPr>
          <p:nvPr/>
        </p:nvGrpSpPr>
        <p:grpSpPr bwMode="auto">
          <a:xfrm>
            <a:off x="2962275" y="5026025"/>
            <a:ext cx="1190625" cy="668338"/>
            <a:chOff x="2637" y="2680"/>
            <a:chExt cx="596" cy="319"/>
          </a:xfrm>
        </p:grpSpPr>
        <p:sp>
          <p:nvSpPr>
            <p:cNvPr id="270397" name="Rectangle 88"/>
            <p:cNvSpPr>
              <a:spLocks noChangeArrowheads="1"/>
            </p:cNvSpPr>
            <p:nvPr/>
          </p:nvSpPr>
          <p:spPr bwMode="auto">
            <a:xfrm>
              <a:off x="2678" y="2840"/>
              <a:ext cx="555" cy="15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70398" name="AutoShape 89"/>
            <p:cNvSpPr>
              <a:spLocks noChangeArrowheads="1"/>
            </p:cNvSpPr>
            <p:nvPr/>
          </p:nvSpPr>
          <p:spPr bwMode="auto">
            <a:xfrm rot="-9935836">
              <a:off x="2637" y="2743"/>
              <a:ext cx="586" cy="181"/>
            </a:xfrm>
            <a:prstGeom prst="flowChartExtra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70399" name="AutoShape 91"/>
            <p:cNvSpPr>
              <a:spLocks noChangeArrowheads="1"/>
            </p:cNvSpPr>
            <p:nvPr/>
          </p:nvSpPr>
          <p:spPr bwMode="auto">
            <a:xfrm rot="-5400000">
              <a:off x="2628" y="2726"/>
              <a:ext cx="227" cy="136"/>
            </a:xfrm>
            <a:prstGeom prst="flowChartManualOperation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270364" name="Rectangle 92"/>
          <p:cNvSpPr>
            <a:spLocks noChangeArrowheads="1"/>
          </p:cNvSpPr>
          <p:nvPr/>
        </p:nvSpPr>
        <p:spPr bwMode="auto">
          <a:xfrm>
            <a:off x="3103563" y="5267325"/>
            <a:ext cx="361950" cy="190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0365" name="Line 26"/>
          <p:cNvSpPr>
            <a:spLocks noChangeShapeType="1"/>
          </p:cNvSpPr>
          <p:nvPr/>
        </p:nvSpPr>
        <p:spPr bwMode="auto">
          <a:xfrm>
            <a:off x="3011488" y="5008563"/>
            <a:ext cx="1146175" cy="322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0366" name="Line 71"/>
          <p:cNvSpPr>
            <a:spLocks noChangeShapeType="1"/>
          </p:cNvSpPr>
          <p:nvPr/>
        </p:nvSpPr>
        <p:spPr bwMode="auto">
          <a:xfrm flipH="1">
            <a:off x="725488" y="5335588"/>
            <a:ext cx="33972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0367" name="Text Box 95"/>
          <p:cNvSpPr txBox="1">
            <a:spLocks noChangeArrowheads="1"/>
          </p:cNvSpPr>
          <p:nvPr/>
        </p:nvSpPr>
        <p:spPr bwMode="auto">
          <a:xfrm>
            <a:off x="3373438" y="531495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270368" name="Line 63"/>
          <p:cNvSpPr>
            <a:spLocks noChangeShapeType="1"/>
          </p:cNvSpPr>
          <p:nvPr/>
        </p:nvSpPr>
        <p:spPr bwMode="auto">
          <a:xfrm>
            <a:off x="4144963" y="5300663"/>
            <a:ext cx="0" cy="4016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0369" name="Text Box 96"/>
          <p:cNvSpPr txBox="1">
            <a:spLocks noChangeArrowheads="1"/>
          </p:cNvSpPr>
          <p:nvPr/>
        </p:nvSpPr>
        <p:spPr bwMode="auto">
          <a:xfrm>
            <a:off x="557213" y="5741988"/>
            <a:ext cx="331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0</a:t>
            </a:r>
            <a:endParaRPr lang="en-US" baseline="-250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0370" name="Text Box 97"/>
          <p:cNvSpPr txBox="1">
            <a:spLocks noChangeArrowheads="1"/>
          </p:cNvSpPr>
          <p:nvPr/>
        </p:nvSpPr>
        <p:spPr bwMode="auto">
          <a:xfrm>
            <a:off x="7388225" y="5741988"/>
            <a:ext cx="561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t</a:t>
            </a:r>
            <a:r>
              <a:rPr lang="en-US" baseline="-25000">
                <a:solidFill>
                  <a:srgbClr val="000000"/>
                </a:solidFill>
                <a:latin typeface="Tahoma" pitchFamily="34" charset="0"/>
              </a:rPr>
              <a:t>last</a:t>
            </a:r>
          </a:p>
        </p:txBody>
      </p:sp>
      <p:sp>
        <p:nvSpPr>
          <p:cNvPr id="270371" name="Line 98"/>
          <p:cNvSpPr>
            <a:spLocks noChangeShapeType="1"/>
          </p:cNvSpPr>
          <p:nvPr/>
        </p:nvSpPr>
        <p:spPr bwMode="auto">
          <a:xfrm>
            <a:off x="6410325" y="5100638"/>
            <a:ext cx="0" cy="5699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0372" name="Line 99"/>
          <p:cNvSpPr>
            <a:spLocks noChangeShapeType="1"/>
          </p:cNvSpPr>
          <p:nvPr/>
        </p:nvSpPr>
        <p:spPr bwMode="auto">
          <a:xfrm>
            <a:off x="5289550" y="5386388"/>
            <a:ext cx="0" cy="28416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0373" name="Line 100"/>
          <p:cNvSpPr>
            <a:spLocks noChangeShapeType="1"/>
          </p:cNvSpPr>
          <p:nvPr/>
        </p:nvSpPr>
        <p:spPr bwMode="auto">
          <a:xfrm>
            <a:off x="1870075" y="4733925"/>
            <a:ext cx="0" cy="94932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0374" name="Line 101"/>
          <p:cNvSpPr>
            <a:spLocks noChangeShapeType="1"/>
          </p:cNvSpPr>
          <p:nvPr/>
        </p:nvSpPr>
        <p:spPr bwMode="auto">
          <a:xfrm>
            <a:off x="1120775" y="2511425"/>
            <a:ext cx="0" cy="32305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0375" name="Line 102"/>
          <p:cNvSpPr>
            <a:spLocks noChangeShapeType="1"/>
          </p:cNvSpPr>
          <p:nvPr/>
        </p:nvSpPr>
        <p:spPr bwMode="auto">
          <a:xfrm>
            <a:off x="1446213" y="4259263"/>
            <a:ext cx="0" cy="1423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0376" name="Line 23"/>
          <p:cNvSpPr>
            <a:spLocks noChangeShapeType="1"/>
          </p:cNvSpPr>
          <p:nvPr/>
        </p:nvSpPr>
        <p:spPr bwMode="auto">
          <a:xfrm>
            <a:off x="1495425" y="4273550"/>
            <a:ext cx="422275" cy="4778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0377" name="Line 24"/>
          <p:cNvSpPr>
            <a:spLocks noChangeShapeType="1"/>
          </p:cNvSpPr>
          <p:nvPr/>
        </p:nvSpPr>
        <p:spPr bwMode="auto">
          <a:xfrm>
            <a:off x="1917700" y="4751388"/>
            <a:ext cx="574675" cy="650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0378" name="Oval 33"/>
          <p:cNvSpPr>
            <a:spLocks noChangeArrowheads="1"/>
          </p:cNvSpPr>
          <p:nvPr/>
        </p:nvSpPr>
        <p:spPr bwMode="auto">
          <a:xfrm>
            <a:off x="1441450" y="4221163"/>
            <a:ext cx="96838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0379" name="Oval 34"/>
          <p:cNvSpPr>
            <a:spLocks noChangeArrowheads="1"/>
          </p:cNvSpPr>
          <p:nvPr/>
        </p:nvSpPr>
        <p:spPr bwMode="auto">
          <a:xfrm>
            <a:off x="1863725" y="4699000"/>
            <a:ext cx="95250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0380" name="Text Box 104"/>
          <p:cNvSpPr txBox="1">
            <a:spLocks noChangeArrowheads="1"/>
          </p:cNvSpPr>
          <p:nvPr/>
        </p:nvSpPr>
        <p:spPr bwMode="auto">
          <a:xfrm>
            <a:off x="2460625" y="2505075"/>
            <a:ext cx="1895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AUC</a:t>
            </a:r>
            <a:r>
              <a:rPr lang="en-US" sz="2400" b="0" baseline="-25000">
                <a:solidFill>
                  <a:srgbClr val="000000"/>
                </a:solidFill>
                <a:latin typeface="Tahoma" pitchFamily="34" charset="0"/>
              </a:rPr>
              <a:t>0-tlast</a:t>
            </a:r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 = </a:t>
            </a:r>
          </a:p>
        </p:txBody>
      </p:sp>
      <p:sp>
        <p:nvSpPr>
          <p:cNvPr id="270381" name="Text Box 105"/>
          <p:cNvSpPr txBox="1">
            <a:spLocks noChangeArrowheads="1"/>
          </p:cNvSpPr>
          <p:nvPr/>
        </p:nvSpPr>
        <p:spPr bwMode="auto">
          <a:xfrm>
            <a:off x="4451350" y="2070100"/>
            <a:ext cx="179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(C</a:t>
            </a:r>
            <a:r>
              <a:rPr lang="it-IT" sz="2400" b="0" baseline="-25000">
                <a:solidFill>
                  <a:srgbClr val="000000"/>
                </a:solidFill>
                <a:latin typeface="Tahoma" pitchFamily="34" charset="0"/>
              </a:rPr>
              <a:t>n</a:t>
            </a:r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+C</a:t>
            </a:r>
            <a:r>
              <a:rPr lang="it-IT" sz="2400" b="0" baseline="-25000">
                <a:solidFill>
                  <a:srgbClr val="000000"/>
                </a:solidFill>
                <a:latin typeface="Tahoma" pitchFamily="34" charset="0"/>
              </a:rPr>
              <a:t>n+1</a:t>
            </a:r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270382" name="Rectangle 106"/>
          <p:cNvSpPr>
            <a:spLocks noChangeArrowheads="1"/>
          </p:cNvSpPr>
          <p:nvPr/>
        </p:nvSpPr>
        <p:spPr bwMode="auto">
          <a:xfrm>
            <a:off x="4068763" y="2060575"/>
            <a:ext cx="592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b="0">
                <a:solidFill>
                  <a:srgbClr val="000000"/>
                </a:solidFill>
                <a:latin typeface="Symbol" pitchFamily="18" charset="2"/>
              </a:rPr>
              <a:t>S</a:t>
            </a:r>
          </a:p>
        </p:txBody>
      </p:sp>
      <p:sp>
        <p:nvSpPr>
          <p:cNvPr id="270383" name="Rectangle 112"/>
          <p:cNvSpPr>
            <a:spLocks noChangeArrowheads="1"/>
          </p:cNvSpPr>
          <p:nvPr/>
        </p:nvSpPr>
        <p:spPr bwMode="auto">
          <a:xfrm>
            <a:off x="6194425" y="2144713"/>
            <a:ext cx="1617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(T</a:t>
            </a:r>
            <a:r>
              <a:rPr lang="it-IT" sz="2400" b="0" baseline="-25000">
                <a:solidFill>
                  <a:srgbClr val="000000"/>
                </a:solidFill>
                <a:latin typeface="Tahoma" pitchFamily="34" charset="0"/>
              </a:rPr>
              <a:t>n+1</a:t>
            </a:r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-T</a:t>
            </a:r>
            <a:r>
              <a:rPr lang="it-IT" sz="2400" b="0" baseline="-25000">
                <a:solidFill>
                  <a:srgbClr val="000000"/>
                </a:solidFill>
                <a:latin typeface="Tahoma" pitchFamily="34" charset="0"/>
              </a:rPr>
              <a:t>n</a:t>
            </a:r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270384" name="Text Box 113"/>
          <p:cNvSpPr txBox="1">
            <a:spLocks noChangeArrowheads="1"/>
          </p:cNvSpPr>
          <p:nvPr/>
        </p:nvSpPr>
        <p:spPr bwMode="auto">
          <a:xfrm>
            <a:off x="5867400" y="2155825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x</a:t>
            </a:r>
          </a:p>
        </p:txBody>
      </p:sp>
      <p:cxnSp>
        <p:nvCxnSpPr>
          <p:cNvPr id="58" name="Connettore 1 57"/>
          <p:cNvCxnSpPr/>
          <p:nvPr/>
        </p:nvCxnSpPr>
        <p:spPr>
          <a:xfrm>
            <a:off x="4140200" y="2768600"/>
            <a:ext cx="34194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386" name="Rectangle 112"/>
          <p:cNvSpPr>
            <a:spLocks noChangeArrowheads="1"/>
          </p:cNvSpPr>
          <p:nvPr/>
        </p:nvSpPr>
        <p:spPr bwMode="auto">
          <a:xfrm>
            <a:off x="5867400" y="2828925"/>
            <a:ext cx="50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400" b="0">
                <a:solidFill>
                  <a:srgbClr val="000000"/>
                </a:solidFill>
                <a:latin typeface="Tahoma" pitchFamily="34" charset="0"/>
              </a:rPr>
              <a:t>2</a:t>
            </a:r>
            <a:endParaRPr lang="en-US" sz="24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0387" name="Text Box 104"/>
          <p:cNvSpPr txBox="1">
            <a:spLocks noChangeArrowheads="1"/>
          </p:cNvSpPr>
          <p:nvPr/>
        </p:nvSpPr>
        <p:spPr bwMode="auto">
          <a:xfrm>
            <a:off x="2532063" y="3500438"/>
            <a:ext cx="1897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AUC</a:t>
            </a:r>
            <a:r>
              <a:rPr lang="en-US" sz="2400" b="0" baseline="-25000">
                <a:solidFill>
                  <a:srgbClr val="000000"/>
                </a:solidFill>
                <a:latin typeface="Tahoma" pitchFamily="34" charset="0"/>
              </a:rPr>
              <a:t>0-tlast</a:t>
            </a:r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 = </a:t>
            </a:r>
          </a:p>
        </p:txBody>
      </p:sp>
      <p:sp>
        <p:nvSpPr>
          <p:cNvPr id="270388" name="Text Box 113"/>
          <p:cNvSpPr txBox="1">
            <a:spLocks noChangeArrowheads="1"/>
          </p:cNvSpPr>
          <p:nvPr/>
        </p:nvSpPr>
        <p:spPr bwMode="auto">
          <a:xfrm>
            <a:off x="4140200" y="3141663"/>
            <a:ext cx="10080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>
                <a:solidFill>
                  <a:srgbClr val="000000"/>
                </a:solidFill>
                <a:latin typeface="Tahoma" pitchFamily="34" charset="0"/>
              </a:rPr>
              <a:t>C</a:t>
            </a:r>
            <a:r>
              <a:rPr lang="en-US" sz="2400" b="0" baseline="-25000">
                <a:solidFill>
                  <a:srgbClr val="000000"/>
                </a:solidFill>
                <a:latin typeface="Tahoma" pitchFamily="34" charset="0"/>
              </a:rPr>
              <a:t>last</a:t>
            </a:r>
          </a:p>
        </p:txBody>
      </p:sp>
      <p:sp>
        <p:nvSpPr>
          <p:cNvPr id="270389" name="Rectangle 112"/>
          <p:cNvSpPr>
            <a:spLocks noChangeArrowheads="1"/>
          </p:cNvSpPr>
          <p:nvPr/>
        </p:nvSpPr>
        <p:spPr bwMode="auto">
          <a:xfrm>
            <a:off x="4140200" y="3789363"/>
            <a:ext cx="115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400" b="0">
                <a:solidFill>
                  <a:srgbClr val="000000"/>
                </a:solidFill>
                <a:latin typeface="Tahoma" pitchFamily="34" charset="0"/>
              </a:rPr>
              <a:t>K</a:t>
            </a:r>
            <a:r>
              <a:rPr lang="it-IT" sz="2400" b="0" baseline="-25000">
                <a:solidFill>
                  <a:srgbClr val="000000"/>
                </a:solidFill>
                <a:latin typeface="Tahoma" pitchFamily="34" charset="0"/>
              </a:rPr>
              <a:t>elimin</a:t>
            </a:r>
            <a:endParaRPr lang="en-US" sz="2400" b="0" baseline="-2500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66" name="Connettore 1 65"/>
          <p:cNvCxnSpPr/>
          <p:nvPr/>
        </p:nvCxnSpPr>
        <p:spPr>
          <a:xfrm>
            <a:off x="4200525" y="3765550"/>
            <a:ext cx="720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391" name="Line 29"/>
          <p:cNvSpPr>
            <a:spLocks noChangeShapeType="1"/>
          </p:cNvSpPr>
          <p:nvPr/>
        </p:nvSpPr>
        <p:spPr bwMode="auto">
          <a:xfrm>
            <a:off x="7583488" y="5343525"/>
            <a:ext cx="1092200" cy="317500"/>
          </a:xfrm>
          <a:prstGeom prst="line">
            <a:avLst/>
          </a:prstGeom>
          <a:noFill/>
          <a:ln w="25400">
            <a:solidFill>
              <a:srgbClr val="000099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" name="Triangolo rettangolo 72"/>
          <p:cNvSpPr/>
          <p:nvPr/>
        </p:nvSpPr>
        <p:spPr>
          <a:xfrm>
            <a:off x="7561469" y="5361341"/>
            <a:ext cx="1114987" cy="323657"/>
          </a:xfrm>
          <a:prstGeom prst="rtTriangle">
            <a:avLst/>
          </a:prstGeom>
          <a:gradFill>
            <a:gsLst>
              <a:gs pos="100000">
                <a:srgbClr val="0000FF">
                  <a:alpha val="29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0395" name="CasellaDiTesto 73"/>
          <p:cNvSpPr txBox="1">
            <a:spLocks noChangeArrowheads="1"/>
          </p:cNvSpPr>
          <p:nvPr/>
        </p:nvSpPr>
        <p:spPr bwMode="auto">
          <a:xfrm>
            <a:off x="7092950" y="4292600"/>
            <a:ext cx="2003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AUC</a:t>
            </a:r>
            <a:r>
              <a:rPr lang="en-US" sz="2400" baseline="-25000">
                <a:solidFill>
                  <a:srgbClr val="000000"/>
                </a:solidFill>
                <a:latin typeface="Tahoma" pitchFamily="34" charset="0"/>
              </a:rPr>
              <a:t>estrapolata</a:t>
            </a:r>
          </a:p>
        </p:txBody>
      </p:sp>
      <p:cxnSp>
        <p:nvCxnSpPr>
          <p:cNvPr id="76" name="Connettore 2 75"/>
          <p:cNvCxnSpPr/>
          <p:nvPr/>
        </p:nvCxnSpPr>
        <p:spPr>
          <a:xfrm>
            <a:off x="8101013" y="4868863"/>
            <a:ext cx="0" cy="504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7_Struttura predefinita">
  <a:themeElements>
    <a:clrScheme name="1_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8_Struttura predefinita">
  <a:themeElements>
    <a:clrScheme name="3_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Struttura predefinita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1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2_Struttura predefinita">
  <a:themeElements>
    <a:clrScheme name="32_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2_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2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0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Struttura predefinita">
  <a:themeElements>
    <a:clrScheme name="1_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9_Struttura predefinita">
  <a:themeElements>
    <a:clrScheme name="29_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9_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9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2_Struttura predefinita">
  <a:themeElements>
    <a:clrScheme name="12_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Struttura predefinita">
  <a:themeElements>
    <a:clrScheme name="7_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8_Struttura predefinita">
  <a:themeElements>
    <a:clrScheme name="8_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9_Struttura predefinita">
  <a:themeElements>
    <a:clrScheme name="8_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8597</TotalTime>
  <Words>1967</Words>
  <Application>Microsoft Office PowerPoint</Application>
  <PresentationFormat>On-screen Show (4:3)</PresentationFormat>
  <Paragraphs>490</Paragraphs>
  <Slides>51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Modello struttura</vt:lpstr>
      </vt:variant>
      <vt:variant>
        <vt:i4>21</vt:i4>
      </vt:variant>
      <vt:variant>
        <vt:lpstr>Titoli diapositive</vt:lpstr>
      </vt:variant>
      <vt:variant>
        <vt:i4>51</vt:i4>
      </vt:variant>
    </vt:vector>
  </HeadingPairs>
  <TitlesOfParts>
    <vt:vector size="80" baseType="lpstr">
      <vt:lpstr>Comic Sans MS</vt:lpstr>
      <vt:lpstr>Arial</vt:lpstr>
      <vt:lpstr>Calibri</vt:lpstr>
      <vt:lpstr>Tahoma</vt:lpstr>
      <vt:lpstr>Wingdings</vt:lpstr>
      <vt:lpstr>Symbol</vt:lpstr>
      <vt:lpstr>Times New Roman</vt:lpstr>
      <vt:lpstr>Monotype Corsiva</vt:lpstr>
      <vt:lpstr>Struttura predefinita</vt:lpstr>
      <vt:lpstr>3_Struttura predefinita</vt:lpstr>
      <vt:lpstr>4_Struttura predefinita</vt:lpstr>
      <vt:lpstr>7_Struttura predefinita</vt:lpstr>
      <vt:lpstr>1_Office Theme</vt:lpstr>
      <vt:lpstr>5_Struttura predefinita</vt:lpstr>
      <vt:lpstr>18_Struttura predefinita</vt:lpstr>
      <vt:lpstr>19_Struttura predefinita</vt:lpstr>
      <vt:lpstr>22_Struttura predefinita</vt:lpstr>
      <vt:lpstr>27_Struttura predefinita</vt:lpstr>
      <vt:lpstr>28_Struttura predefinita</vt:lpstr>
      <vt:lpstr>6_Struttura predefinita</vt:lpstr>
      <vt:lpstr>31_Struttura predefinita</vt:lpstr>
      <vt:lpstr>32_Struttura predefinita</vt:lpstr>
      <vt:lpstr>2_Struttura predefinita</vt:lpstr>
      <vt:lpstr>11_Struttura predefinita</vt:lpstr>
      <vt:lpstr>8_Struttura predefinita</vt:lpstr>
      <vt:lpstr>10_Struttura predefinita</vt:lpstr>
      <vt:lpstr>1_Struttura predefinita</vt:lpstr>
      <vt:lpstr>29_Struttura predefinita</vt:lpstr>
      <vt:lpstr>12_Struttura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</vt:vector>
  </TitlesOfParts>
  <Company>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***</dc:creator>
  <cp:lastModifiedBy>DARIO</cp:lastModifiedBy>
  <cp:revision>1111</cp:revision>
  <dcterms:created xsi:type="dcterms:W3CDTF">2003-10-08T21:38:48Z</dcterms:created>
  <dcterms:modified xsi:type="dcterms:W3CDTF">2013-10-24T18:15:30Z</dcterms:modified>
</cp:coreProperties>
</file>